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4288" r:id="rId5"/>
    <p:sldId id="4014" r:id="rId6"/>
    <p:sldId id="4015" r:id="rId7"/>
    <p:sldId id="4289" r:id="rId8"/>
    <p:sldId id="4198" r:id="rId9"/>
    <p:sldId id="4300" r:id="rId10"/>
    <p:sldId id="4301" r:id="rId11"/>
    <p:sldId id="4302" r:id="rId12"/>
    <p:sldId id="4304" r:id="rId13"/>
    <p:sldId id="4303" r:id="rId14"/>
    <p:sldId id="4239" r:id="rId15"/>
    <p:sldId id="3890" r:id="rId16"/>
    <p:sldId id="413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426349-ADF9-C769-9CA1-BF1318E06200}" name="Sara Plavsic" initials="SP" userId="S::sara.plavsic@environics.ca::b7f61dba-5607-4ad5-a1a4-5935c5045adc" providerId="AD"/>
  <p188:author id="{7705E660-D314-930E-6067-02588E4DBD63}" name="Victoria Sicilia" initials="VS" userId="S::victoria.sicilia@Environics.ca::2ecdd23b-6400-4593-a9c3-3148d1d5c612" providerId="AD"/>
  <p188:author id="{9C122F86-DDE5-6946-3E00-C8960582E87B}" name="Reanne Cayenne" initials="RC" userId="S::reanne.cayenne@Environics.ca::3c1570c1-c890-441c-841d-d2429403fb19" providerId="AD"/>
  <p188:author id="{B9C3CBBF-27EA-4AF6-7C4F-747508A7D11F}" name="Jodi Shanoff" initials="JS" userId="S::jodi.shanoff@environics.ca::df72910d-5ad8-4d41-905f-4aaf0437625f" providerId="AD"/>
  <p188:author id="{C0752DD5-4B14-2C8E-AA9C-9D4BFBA1310E}" name="Reanne Cayenne" initials="RC" userId="S::reanne.cayenne@environics.ca::3c1570c1-c890-441c-841d-d2429403fb1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3A45"/>
    <a:srgbClr val="FFE699"/>
    <a:srgbClr val="8C839B"/>
    <a:srgbClr val="502E85"/>
    <a:srgbClr val="ED5E34"/>
    <a:srgbClr val="E73E3E"/>
    <a:srgbClr val="FF9966"/>
    <a:srgbClr val="5A5A5A"/>
    <a:srgbClr val="D0CECE"/>
    <a:srgbClr val="E4BA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703179146288581E-2"/>
          <c:y val="0.2259430676841814"/>
          <c:w val="0.96459364170742279"/>
          <c:h val="0.60475708006835216"/>
        </c:manualLayout>
      </c:layout>
      <c:barChart>
        <c:barDir val="col"/>
        <c:grouping val="clustered"/>
        <c:varyColors val="0"/>
        <c:ser>
          <c:idx val="0"/>
          <c:order val="0"/>
          <c:tx>
            <c:strRef>
              <c:f>Sheet1!$B$1</c:f>
              <c:strCache>
                <c:ptCount val="1"/>
                <c:pt idx="0">
                  <c:v>Very important</c:v>
                </c:pt>
              </c:strCache>
            </c:strRef>
          </c:tx>
          <c:spPr>
            <a:solidFill>
              <a:srgbClr val="594D6C"/>
            </a:solidFill>
            <a:ln>
              <a:noFill/>
            </a:ln>
            <a:effectLst/>
          </c:spPr>
          <c:invertIfNegative val="0"/>
          <c:dLbls>
            <c:dLbl>
              <c:idx val="0"/>
              <c:tx>
                <c:rich>
                  <a:bodyPr/>
                  <a:lstStyle/>
                  <a:p>
                    <a:fld id="{AB894B78-1FEA-41A7-950C-B5AD92E2501A}"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261-4EBF-934B-38F3EB6707D8}"/>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60</c:v>
                </c:pt>
              </c:numCache>
            </c:numRef>
          </c:val>
          <c:extLst>
            <c:ext xmlns:c16="http://schemas.microsoft.com/office/drawing/2014/chart" uri="{C3380CC4-5D6E-409C-BE32-E72D297353CC}">
              <c16:uniqueId val="{00000001-F261-4EBF-934B-38F3EB6707D8}"/>
            </c:ext>
          </c:extLst>
        </c:ser>
        <c:ser>
          <c:idx val="1"/>
          <c:order val="1"/>
          <c:tx>
            <c:strRef>
              <c:f>Sheet1!$C$1</c:f>
              <c:strCache>
                <c:ptCount val="1"/>
                <c:pt idx="0">
                  <c:v>Somewhat important</c:v>
                </c:pt>
              </c:strCache>
            </c:strRef>
          </c:tx>
          <c:spPr>
            <a:solidFill>
              <a:srgbClr val="8C839B"/>
            </a:solidFill>
            <a:ln>
              <a:noFill/>
            </a:ln>
            <a:effectLst/>
          </c:spPr>
          <c:invertIfNegative val="0"/>
          <c:dLbls>
            <c:dLbl>
              <c:idx val="0"/>
              <c:tx>
                <c:rich>
                  <a:bodyPr/>
                  <a:lstStyle/>
                  <a:p>
                    <a:fld id="{B92ED1A6-401A-41C6-863E-7ABE1D4E0AC6}"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261-4EBF-934B-38F3EB6707D8}"/>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26</c:v>
                </c:pt>
              </c:numCache>
            </c:numRef>
          </c:val>
          <c:extLst>
            <c:ext xmlns:c16="http://schemas.microsoft.com/office/drawing/2014/chart" uri="{C3380CC4-5D6E-409C-BE32-E72D297353CC}">
              <c16:uniqueId val="{00000003-F261-4EBF-934B-38F3EB6707D8}"/>
            </c:ext>
          </c:extLst>
        </c:ser>
        <c:ser>
          <c:idx val="2"/>
          <c:order val="2"/>
          <c:tx>
            <c:strRef>
              <c:f>Sheet1!$D$1</c:f>
              <c:strCache>
                <c:ptCount val="1"/>
                <c:pt idx="0">
                  <c:v>Not very important</c:v>
                </c:pt>
              </c:strCache>
            </c:strRef>
          </c:tx>
          <c:spPr>
            <a:solidFill>
              <a:srgbClr val="FEE49A"/>
            </a:solidFill>
            <a:ln>
              <a:noFill/>
            </a:ln>
            <a:effectLst/>
          </c:spPr>
          <c:invertIfNegative val="0"/>
          <c:dLbls>
            <c:dLbl>
              <c:idx val="0"/>
              <c:tx>
                <c:rich>
                  <a:bodyPr/>
                  <a:lstStyle/>
                  <a:p>
                    <a:fld id="{2467B02B-C693-4CA9-BACA-12AC14BC63E0}"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261-4EBF-934B-38F3EB6707D8}"/>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8</c:v>
                </c:pt>
              </c:numCache>
            </c:numRef>
          </c:val>
          <c:extLst>
            <c:ext xmlns:c16="http://schemas.microsoft.com/office/drawing/2014/chart" uri="{C3380CC4-5D6E-409C-BE32-E72D297353CC}">
              <c16:uniqueId val="{00000005-F261-4EBF-934B-38F3EB6707D8}"/>
            </c:ext>
          </c:extLst>
        </c:ser>
        <c:ser>
          <c:idx val="3"/>
          <c:order val="3"/>
          <c:tx>
            <c:strRef>
              <c:f>Sheet1!$E$1</c:f>
              <c:strCache>
                <c:ptCount val="1"/>
                <c:pt idx="0">
                  <c:v>Not at all important</c:v>
                </c:pt>
              </c:strCache>
            </c:strRef>
          </c:tx>
          <c:spPr>
            <a:solidFill>
              <a:srgbClr val="FFC000"/>
            </a:solidFill>
            <a:ln>
              <a:noFill/>
            </a:ln>
            <a:effectLst/>
          </c:spPr>
          <c:invertIfNegative val="0"/>
          <c:dLbls>
            <c:dLbl>
              <c:idx val="0"/>
              <c:tx>
                <c:rich>
                  <a:bodyPr/>
                  <a:lstStyle/>
                  <a:p>
                    <a:fld id="{B3F1F40F-085B-46BE-B31B-5897186F7EB6}"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261-4EBF-934B-38F3EB6707D8}"/>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4</c:v>
                </c:pt>
              </c:numCache>
            </c:numRef>
          </c:val>
          <c:extLst>
            <c:ext xmlns:c16="http://schemas.microsoft.com/office/drawing/2014/chart" uri="{C3380CC4-5D6E-409C-BE32-E72D297353CC}">
              <c16:uniqueId val="{00000007-F261-4EBF-934B-38F3EB6707D8}"/>
            </c:ext>
          </c:extLst>
        </c:ser>
        <c:ser>
          <c:idx val="4"/>
          <c:order val="4"/>
          <c:tx>
            <c:strRef>
              <c:f>Sheet1!$F$1</c:f>
              <c:strCache>
                <c:ptCount val="1"/>
                <c:pt idx="0">
                  <c:v>DK/NA</c:v>
                </c:pt>
              </c:strCache>
            </c:strRef>
          </c:tx>
          <c:spPr>
            <a:solidFill>
              <a:schemeClr val="bg2">
                <a:lumMod val="90000"/>
              </a:schemeClr>
            </a:solidFill>
            <a:ln>
              <a:noFill/>
            </a:ln>
            <a:effectLst/>
          </c:spPr>
          <c:invertIfNegative val="0"/>
          <c:dLbls>
            <c:dLbl>
              <c:idx val="0"/>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F261-4EBF-934B-38F3EB6707D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General</c:formatCode>
                <c:ptCount val="1"/>
                <c:pt idx="0">
                  <c:v>2</c:v>
                </c:pt>
              </c:numCache>
            </c:numRef>
          </c:val>
          <c:extLst>
            <c:ext xmlns:c16="http://schemas.microsoft.com/office/drawing/2014/chart" uri="{C3380CC4-5D6E-409C-BE32-E72D297353CC}">
              <c16:uniqueId val="{00000009-F261-4EBF-934B-38F3EB6707D8}"/>
            </c:ext>
          </c:extLst>
        </c:ser>
        <c:dLbls>
          <c:showLegendKey val="0"/>
          <c:showVal val="0"/>
          <c:showCatName val="0"/>
          <c:showSerName val="0"/>
          <c:showPercent val="0"/>
          <c:showBubbleSize val="0"/>
        </c:dLbls>
        <c:gapWidth val="219"/>
        <c:overlap val="-27"/>
        <c:axId val="1300576848"/>
        <c:axId val="1300519488"/>
      </c:barChart>
      <c:catAx>
        <c:axId val="1300576848"/>
        <c:scaling>
          <c:orientation val="minMax"/>
        </c:scaling>
        <c:delete val="1"/>
        <c:axPos val="b"/>
        <c:numFmt formatCode="General" sourceLinked="1"/>
        <c:majorTickMark val="none"/>
        <c:minorTickMark val="none"/>
        <c:tickLblPos val="nextTo"/>
        <c:crossAx val="1300519488"/>
        <c:crosses val="autoZero"/>
        <c:auto val="1"/>
        <c:lblAlgn val="ctr"/>
        <c:lblOffset val="100"/>
        <c:noMultiLvlLbl val="0"/>
      </c:catAx>
      <c:valAx>
        <c:axId val="1300519488"/>
        <c:scaling>
          <c:orientation val="minMax"/>
        </c:scaling>
        <c:delete val="1"/>
        <c:axPos val="l"/>
        <c:numFmt formatCode="General" sourceLinked="1"/>
        <c:majorTickMark val="none"/>
        <c:minorTickMark val="none"/>
        <c:tickLblPos val="nextTo"/>
        <c:crossAx val="1300576848"/>
        <c:crosses val="autoZero"/>
        <c:crossBetween val="between"/>
      </c:valAx>
      <c:spPr>
        <a:noFill/>
        <a:ln>
          <a:noFill/>
        </a:ln>
        <a:effectLst/>
      </c:spPr>
    </c:plotArea>
    <c:legend>
      <c:legendPos val="b"/>
      <c:layout>
        <c:manualLayout>
          <c:xMode val="edge"/>
          <c:yMode val="edge"/>
          <c:x val="5.0000012672282851E-2"/>
          <c:y val="0.89070137531723204"/>
          <c:w val="0.89999989751751552"/>
          <c:h val="0.1092986246827679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lumMod val="75000"/>
              <a:lumOff val="25000"/>
            </a:schemeClr>
          </a:solidFill>
          <a:latin typeface="Cordia New" panose="020B0304020202020204" pitchFamily="34" charset="-34"/>
          <a:cs typeface="Cordia New" panose="020B0304020202020204" pitchFamily="34" charset="-34"/>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Cordia New" panose="020B0304020202020204" pitchFamily="34" charset="-34"/>
                <a:ea typeface="+mn-ea"/>
                <a:cs typeface="Cordia New" panose="020B0304020202020204" pitchFamily="34" charset="-34"/>
              </a:defRPr>
            </a:pPr>
            <a:r>
              <a:rPr lang="en-US"/>
              <a:t>Region </a:t>
            </a:r>
          </a:p>
        </c:rich>
      </c:tx>
      <c:layout>
        <c:manualLayout>
          <c:xMode val="edge"/>
          <c:yMode val="edge"/>
          <c:x val="0.46146862126755889"/>
          <c:y val="4.9159732757467718E-2"/>
        </c:manualLayout>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Cordia New" panose="020B0304020202020204" pitchFamily="34" charset="-34"/>
              <a:ea typeface="+mn-ea"/>
              <a:cs typeface="Cordia New" panose="020B0304020202020204" pitchFamily="34" charset="-34"/>
            </a:defRPr>
          </a:pPr>
          <a:endParaRPr lang="en-US"/>
        </a:p>
      </c:txPr>
    </c:title>
    <c:autoTitleDeleted val="0"/>
    <c:plotArea>
      <c:layout>
        <c:manualLayout>
          <c:layoutTarget val="inner"/>
          <c:xMode val="edge"/>
          <c:yMode val="edge"/>
          <c:x val="2.3211218752398743E-2"/>
          <c:y val="0.20277942082528674"/>
          <c:w val="0.93493274329650056"/>
          <c:h val="0.54710292329396182"/>
        </c:manualLayout>
      </c:layout>
      <c:barChart>
        <c:barDir val="col"/>
        <c:grouping val="clustered"/>
        <c:varyColors val="0"/>
        <c:ser>
          <c:idx val="0"/>
          <c:order val="0"/>
          <c:tx>
            <c:strRef>
              <c:f>Sheet1!$B$1</c:f>
              <c:strCache>
                <c:ptCount val="1"/>
                <c:pt idx="0">
                  <c:v>US</c:v>
                </c:pt>
              </c:strCache>
            </c:strRef>
          </c:tx>
          <c:spPr>
            <a:solidFill>
              <a:srgbClr val="594D6B"/>
            </a:solidFill>
            <a:ln>
              <a:noFill/>
            </a:ln>
            <a:effectLst/>
          </c:spPr>
          <c:invertIfNegative val="0"/>
          <c:dLbls>
            <c:dLbl>
              <c:idx val="0"/>
              <c:tx>
                <c:rich>
                  <a:bodyPr rot="0" spcFirstLastPara="1" vertOverflow="ellipsis" vert="horz" wrap="square" anchor="ctr" anchorCtr="1"/>
                  <a:lstStyle/>
                  <a:p>
                    <a:pPr algn="ctr">
                      <a:defRPr sz="1600" b="0" i="0" u="none" strike="noStrike" kern="1200" baseline="0">
                        <a:solidFill>
                          <a:schemeClr val="bg1"/>
                        </a:solidFill>
                        <a:latin typeface="Cordia New" panose="020B0304020202020204" pitchFamily="34" charset="-34"/>
                        <a:ea typeface="+mn-ea"/>
                        <a:cs typeface="Cordia New" panose="020B0304020202020204" pitchFamily="34" charset="-34"/>
                      </a:defRPr>
                    </a:pPr>
                    <a:r>
                      <a:rPr lang="en-US">
                        <a:solidFill>
                          <a:srgbClr val="5A5A5A"/>
                        </a:solidFill>
                      </a:rPr>
                      <a:t>19%</a:t>
                    </a:r>
                  </a:p>
                </c:rich>
              </c:tx>
              <c:spPr>
                <a:noFill/>
                <a:ln>
                  <a:noFill/>
                </a:ln>
                <a:effectLst/>
              </c:spPr>
              <c:txPr>
                <a:bodyPr rot="0" spcFirstLastPara="1" vertOverflow="ellipsis" vert="horz" wrap="square" anchor="ctr" anchorCtr="1"/>
                <a:lstStyle/>
                <a:p>
                  <a:pPr algn="ctr">
                    <a:defRPr sz="1600" b="0" i="0" u="none" strike="noStrike" kern="1200" baseline="0">
                      <a:solidFill>
                        <a:schemeClr val="bg1"/>
                      </a:solidFill>
                      <a:latin typeface="Cordia New" panose="020B0304020202020204" pitchFamily="34" charset="-34"/>
                      <a:ea typeface="+mn-ea"/>
                      <a:cs typeface="Cordia New" panose="020B0304020202020204" pitchFamily="34" charset="-34"/>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6.8493254739912496E-2"/>
                      <c:h val="0.32109059306957899"/>
                    </c:manualLayout>
                  </c15:layout>
                  <c15:showDataLabelsRange val="0"/>
                </c:ext>
                <c:ext xmlns:c16="http://schemas.microsoft.com/office/drawing/2014/chart" uri="{C3380CC4-5D6E-409C-BE32-E72D297353CC}">
                  <c16:uniqueId val="{00000000-03EE-4FA0-93E7-193AF4C3C15D}"/>
                </c:ext>
              </c:extLst>
            </c:dLbl>
            <c:dLbl>
              <c:idx val="2"/>
              <c:layout>
                <c:manualLayout>
                  <c:x val="-1.8385065873033528E-17"/>
                  <c:y val="-1.20571070158438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EE-4FA0-93E7-193AF4C3C15D}"/>
                </c:ext>
              </c:extLst>
            </c:dLbl>
            <c:spPr>
              <a:noFill/>
              <a:ln>
                <a:noFill/>
              </a:ln>
              <a:effectLst/>
            </c:spPr>
            <c:txPr>
              <a:bodyPr rot="0" spcFirstLastPara="1" vertOverflow="ellipsis" vert="horz" wrap="square" anchor="ctr" anchorCtr="1"/>
              <a:lstStyle/>
              <a:p>
                <a:pPr algn="ctr">
                  <a:defRPr sz="1600" b="0" i="0" u="none" strike="noStrike" kern="1200" baseline="0">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416</c:v>
                </c:pt>
                <c:pt idx="1">
                  <c:v>905</c:v>
                </c:pt>
                <c:pt idx="2">
                  <c:v>East</c:v>
                </c:pt>
                <c:pt idx="3">
                  <c:v>Hamilton-Niagara</c:v>
                </c:pt>
                <c:pt idx="4">
                  <c:v>North</c:v>
                </c:pt>
                <c:pt idx="5">
                  <c:v>SouthWest</c:v>
                </c:pt>
              </c:strCache>
            </c:strRef>
          </c:cat>
          <c:val>
            <c:numRef>
              <c:f>Sheet1!$B$2:$B$7</c:f>
              <c:numCache>
                <c:formatCode>0%</c:formatCode>
                <c:ptCount val="6"/>
                <c:pt idx="0">
                  <c:v>0.19</c:v>
                </c:pt>
                <c:pt idx="1">
                  <c:v>0.25</c:v>
                </c:pt>
                <c:pt idx="2">
                  <c:v>0.17</c:v>
                </c:pt>
                <c:pt idx="3">
                  <c:v>0.1</c:v>
                </c:pt>
                <c:pt idx="4">
                  <c:v>7.0000000000000007E-2</c:v>
                </c:pt>
                <c:pt idx="5">
                  <c:v>0.23</c:v>
                </c:pt>
              </c:numCache>
            </c:numRef>
          </c:val>
          <c:extLst>
            <c:ext xmlns:c16="http://schemas.microsoft.com/office/drawing/2014/chart" uri="{C3380CC4-5D6E-409C-BE32-E72D297353CC}">
              <c16:uniqueId val="{00000002-03EE-4FA0-93E7-193AF4C3C15D}"/>
            </c:ext>
          </c:extLst>
        </c:ser>
        <c:dLbls>
          <c:showLegendKey val="0"/>
          <c:showVal val="0"/>
          <c:showCatName val="0"/>
          <c:showSerName val="0"/>
          <c:showPercent val="0"/>
          <c:showBubbleSize val="0"/>
        </c:dLbls>
        <c:gapWidth val="219"/>
        <c:overlap val="-27"/>
        <c:axId val="796278896"/>
        <c:axId val="796283816"/>
      </c:barChart>
      <c:catAx>
        <c:axId val="796278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600" b="0" i="0" u="none" strike="noStrike" kern="1200" baseline="0">
                <a:solidFill>
                  <a:schemeClr val="tx1">
                    <a:lumMod val="65000"/>
                    <a:lumOff val="35000"/>
                  </a:schemeClr>
                </a:solidFill>
                <a:latin typeface="Cordia New" panose="020B0304020202020204" pitchFamily="34" charset="-34"/>
                <a:ea typeface="+mn-ea"/>
                <a:cs typeface="Cordia New" panose="020B0304020202020204" pitchFamily="34" charset="-34"/>
              </a:defRPr>
            </a:pPr>
            <a:endParaRPr lang="en-US"/>
          </a:p>
        </c:txPr>
        <c:crossAx val="796283816"/>
        <c:crosses val="autoZero"/>
        <c:auto val="1"/>
        <c:lblAlgn val="ctr"/>
        <c:lblOffset val="100"/>
        <c:noMultiLvlLbl val="0"/>
      </c:catAx>
      <c:valAx>
        <c:axId val="796283816"/>
        <c:scaling>
          <c:orientation val="minMax"/>
          <c:max val="1"/>
        </c:scaling>
        <c:delete val="1"/>
        <c:axPos val="l"/>
        <c:numFmt formatCode="0%" sourceLinked="1"/>
        <c:majorTickMark val="out"/>
        <c:minorTickMark val="none"/>
        <c:tickLblPos val="nextTo"/>
        <c:crossAx val="796278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ordia New" panose="020B0304020202020204" pitchFamily="34" charset="-34"/>
          <a:cs typeface="Cordia New" panose="020B0304020202020204" pitchFamily="34" charset="-34"/>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927493509707459"/>
          <c:y val="3.4338941576481881E-2"/>
          <c:w val="0.49951817117898262"/>
          <c:h val="0.81057372558873397"/>
        </c:manualLayout>
      </c:layout>
      <c:barChart>
        <c:barDir val="bar"/>
        <c:grouping val="percentStacked"/>
        <c:varyColors val="0"/>
        <c:ser>
          <c:idx val="0"/>
          <c:order val="0"/>
          <c:tx>
            <c:strRef>
              <c:f>Sheet1!$B$1</c:f>
              <c:strCache>
                <c:ptCount val="1"/>
                <c:pt idx="0">
                  <c:v>Very important</c:v>
                </c:pt>
              </c:strCache>
            </c:strRef>
          </c:tx>
          <c:spPr>
            <a:solidFill>
              <a:srgbClr val="594D6C"/>
            </a:solidFill>
            <a:ln>
              <a:noFill/>
            </a:ln>
            <a:effectLst/>
          </c:spPr>
          <c:invertIfNegative val="0"/>
          <c:dPt>
            <c:idx val="0"/>
            <c:invertIfNegative val="0"/>
            <c:bubble3D val="0"/>
            <c:spPr>
              <a:solidFill>
                <a:srgbClr val="594D6C"/>
              </a:solidFill>
              <a:ln>
                <a:noFill/>
              </a:ln>
              <a:effectLst/>
            </c:spPr>
            <c:extLst>
              <c:ext xmlns:c16="http://schemas.microsoft.com/office/drawing/2014/chart" uri="{C3380CC4-5D6E-409C-BE32-E72D297353CC}">
                <c16:uniqueId val="{00000001-1760-4A50-B9F6-5D80948ECDE9}"/>
              </c:ext>
            </c:extLst>
          </c:dPt>
          <c:dPt>
            <c:idx val="1"/>
            <c:invertIfNegative val="0"/>
            <c:bubble3D val="0"/>
            <c:spPr>
              <a:solidFill>
                <a:srgbClr val="594D6C"/>
              </a:solidFill>
              <a:ln>
                <a:noFill/>
              </a:ln>
              <a:effectLst/>
            </c:spPr>
            <c:extLst>
              <c:ext xmlns:c16="http://schemas.microsoft.com/office/drawing/2014/chart" uri="{C3380CC4-5D6E-409C-BE32-E72D297353CC}">
                <c16:uniqueId val="{00000003-1760-4A50-B9F6-5D80948ECDE9}"/>
              </c:ext>
            </c:extLst>
          </c:dPt>
          <c:dPt>
            <c:idx val="3"/>
            <c:invertIfNegative val="0"/>
            <c:bubble3D val="0"/>
            <c:spPr>
              <a:solidFill>
                <a:srgbClr val="594D6C"/>
              </a:solidFill>
              <a:ln>
                <a:noFill/>
              </a:ln>
              <a:effectLst/>
            </c:spPr>
            <c:extLst>
              <c:ext xmlns:c16="http://schemas.microsoft.com/office/drawing/2014/chart" uri="{C3380CC4-5D6E-409C-BE32-E72D297353CC}">
                <c16:uniqueId val="{00000005-1E63-4BAB-9032-57D111262F98}"/>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Decent wages for women working in publicly funded care work and community and social services</c:v>
                </c:pt>
                <c:pt idx="1">
                  <c:v>An affordable housing strategy</c:v>
                </c:pt>
                <c:pt idx="2">
                  <c:v>Raise the minimum wage to a living wage</c:v>
                </c:pt>
                <c:pt idx="3">
                  <c:v>Mandate permanent paid sick days</c:v>
                </c:pt>
                <c:pt idx="4">
                  <c:v>Increase funding to promote well-being for Indigenous women and their communities</c:v>
                </c:pt>
              </c:strCache>
            </c:strRef>
          </c:cat>
          <c:val>
            <c:numRef>
              <c:f>Sheet1!$B$2:$B$6</c:f>
              <c:numCache>
                <c:formatCode>0%</c:formatCode>
                <c:ptCount val="5"/>
                <c:pt idx="0">
                  <c:v>0.6</c:v>
                </c:pt>
                <c:pt idx="1">
                  <c:v>0.59</c:v>
                </c:pt>
                <c:pt idx="2">
                  <c:v>0.55000000000000004</c:v>
                </c:pt>
                <c:pt idx="3">
                  <c:v>0.48</c:v>
                </c:pt>
                <c:pt idx="4">
                  <c:v>0.44</c:v>
                </c:pt>
              </c:numCache>
            </c:numRef>
          </c:val>
          <c:extLst>
            <c:ext xmlns:c16="http://schemas.microsoft.com/office/drawing/2014/chart" uri="{C3380CC4-5D6E-409C-BE32-E72D297353CC}">
              <c16:uniqueId val="{00000008-1760-4A50-B9F6-5D80948ECDE9}"/>
            </c:ext>
          </c:extLst>
        </c:ser>
        <c:ser>
          <c:idx val="1"/>
          <c:order val="1"/>
          <c:tx>
            <c:strRef>
              <c:f>Sheet1!$C$1</c:f>
              <c:strCache>
                <c:ptCount val="1"/>
                <c:pt idx="0">
                  <c:v>Somewhat important</c:v>
                </c:pt>
              </c:strCache>
            </c:strRef>
          </c:tx>
          <c:spPr>
            <a:solidFill>
              <a:srgbClr val="8C83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Decent wages for women working in publicly funded care work and community and social services</c:v>
                </c:pt>
                <c:pt idx="1">
                  <c:v>An affordable housing strategy</c:v>
                </c:pt>
                <c:pt idx="2">
                  <c:v>Raise the minimum wage to a living wage</c:v>
                </c:pt>
                <c:pt idx="3">
                  <c:v>Mandate permanent paid sick days</c:v>
                </c:pt>
                <c:pt idx="4">
                  <c:v>Increase funding to promote well-being for Indigenous women and their communities</c:v>
                </c:pt>
              </c:strCache>
            </c:strRef>
          </c:cat>
          <c:val>
            <c:numRef>
              <c:f>Sheet1!$C$2:$C$6</c:f>
              <c:numCache>
                <c:formatCode>0%</c:formatCode>
                <c:ptCount val="5"/>
                <c:pt idx="0">
                  <c:v>0.28000000000000003</c:v>
                </c:pt>
                <c:pt idx="1">
                  <c:v>0.28000000000000003</c:v>
                </c:pt>
                <c:pt idx="2">
                  <c:v>0.25</c:v>
                </c:pt>
                <c:pt idx="3">
                  <c:v>0.33</c:v>
                </c:pt>
                <c:pt idx="4">
                  <c:v>0.33</c:v>
                </c:pt>
              </c:numCache>
            </c:numRef>
          </c:val>
          <c:extLst>
            <c:ext xmlns:c16="http://schemas.microsoft.com/office/drawing/2014/chart" uri="{C3380CC4-5D6E-409C-BE32-E72D297353CC}">
              <c16:uniqueId val="{00000009-1760-4A50-B9F6-5D80948ECDE9}"/>
            </c:ext>
          </c:extLst>
        </c:ser>
        <c:ser>
          <c:idx val="2"/>
          <c:order val="2"/>
          <c:tx>
            <c:strRef>
              <c:f>Sheet1!$D$1</c:f>
              <c:strCache>
                <c:ptCount val="1"/>
                <c:pt idx="0">
                  <c:v>Not very important</c:v>
                </c:pt>
              </c:strCache>
            </c:strRef>
          </c:tx>
          <c:spPr>
            <a:solidFill>
              <a:srgbClr val="FEE49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Decent wages for women working in publicly funded care work and community and social services</c:v>
                </c:pt>
                <c:pt idx="1">
                  <c:v>An affordable housing strategy</c:v>
                </c:pt>
                <c:pt idx="2">
                  <c:v>Raise the minimum wage to a living wage</c:v>
                </c:pt>
                <c:pt idx="3">
                  <c:v>Mandate permanent paid sick days</c:v>
                </c:pt>
                <c:pt idx="4">
                  <c:v>Increase funding to promote well-being for Indigenous women and their communities</c:v>
                </c:pt>
              </c:strCache>
            </c:strRef>
          </c:cat>
          <c:val>
            <c:numRef>
              <c:f>Sheet1!$D$2:$D$6</c:f>
              <c:numCache>
                <c:formatCode>0%</c:formatCode>
                <c:ptCount val="5"/>
                <c:pt idx="0">
                  <c:v>0.05</c:v>
                </c:pt>
                <c:pt idx="1">
                  <c:v>7.0000000000000007E-2</c:v>
                </c:pt>
                <c:pt idx="2">
                  <c:v>0.09</c:v>
                </c:pt>
                <c:pt idx="3">
                  <c:v>0.09</c:v>
                </c:pt>
                <c:pt idx="4">
                  <c:v>0.12</c:v>
                </c:pt>
              </c:numCache>
            </c:numRef>
          </c:val>
          <c:extLst>
            <c:ext xmlns:c16="http://schemas.microsoft.com/office/drawing/2014/chart" uri="{C3380CC4-5D6E-409C-BE32-E72D297353CC}">
              <c16:uniqueId val="{0000000A-1760-4A50-B9F6-5D80948ECDE9}"/>
            </c:ext>
          </c:extLst>
        </c:ser>
        <c:ser>
          <c:idx val="3"/>
          <c:order val="3"/>
          <c:tx>
            <c:strRef>
              <c:f>Sheet1!$E$1</c:f>
              <c:strCache>
                <c:ptCount val="1"/>
                <c:pt idx="0">
                  <c:v>Not at all important</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Decent wages for women working in publicly funded care work and community and social services</c:v>
                </c:pt>
                <c:pt idx="1">
                  <c:v>An affordable housing strategy</c:v>
                </c:pt>
                <c:pt idx="2">
                  <c:v>Raise the minimum wage to a living wage</c:v>
                </c:pt>
                <c:pt idx="3">
                  <c:v>Mandate permanent paid sick days</c:v>
                </c:pt>
                <c:pt idx="4">
                  <c:v>Increase funding to promote well-being for Indigenous women and their communities</c:v>
                </c:pt>
              </c:strCache>
            </c:strRef>
          </c:cat>
          <c:val>
            <c:numRef>
              <c:f>Sheet1!$E$2:$E$6</c:f>
              <c:numCache>
                <c:formatCode>0%</c:formatCode>
                <c:ptCount val="5"/>
                <c:pt idx="0">
                  <c:v>0.04</c:v>
                </c:pt>
                <c:pt idx="1">
                  <c:v>0.03</c:v>
                </c:pt>
                <c:pt idx="2">
                  <c:v>7.0000000000000007E-2</c:v>
                </c:pt>
                <c:pt idx="3">
                  <c:v>0.05</c:v>
                </c:pt>
                <c:pt idx="4">
                  <c:v>7.0000000000000007E-2</c:v>
                </c:pt>
              </c:numCache>
            </c:numRef>
          </c:val>
          <c:extLst>
            <c:ext xmlns:c16="http://schemas.microsoft.com/office/drawing/2014/chart" uri="{C3380CC4-5D6E-409C-BE32-E72D297353CC}">
              <c16:uniqueId val="{0000000B-1760-4A50-B9F6-5D80948ECDE9}"/>
            </c:ext>
          </c:extLst>
        </c:ser>
        <c:ser>
          <c:idx val="4"/>
          <c:order val="4"/>
          <c:tx>
            <c:strRef>
              <c:f>Sheet1!$F$1</c:f>
              <c:strCache>
                <c:ptCount val="1"/>
                <c:pt idx="0">
                  <c:v>DK/NA</c:v>
                </c:pt>
              </c:strCache>
            </c:strRef>
          </c:tx>
          <c:spPr>
            <a:solidFill>
              <a:schemeClr val="bg2"/>
            </a:solidFill>
            <a:ln>
              <a:noFill/>
            </a:ln>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760-4A50-B9F6-5D80948ECDE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Decent wages for women working in publicly funded care work and community and social services</c:v>
                </c:pt>
                <c:pt idx="1">
                  <c:v>An affordable housing strategy</c:v>
                </c:pt>
                <c:pt idx="2">
                  <c:v>Raise the minimum wage to a living wage</c:v>
                </c:pt>
                <c:pt idx="3">
                  <c:v>Mandate permanent paid sick days</c:v>
                </c:pt>
                <c:pt idx="4">
                  <c:v>Increase funding to promote well-being for Indigenous women and their communities</c:v>
                </c:pt>
              </c:strCache>
            </c:strRef>
          </c:cat>
          <c:val>
            <c:numRef>
              <c:f>Sheet1!$F$2:$F$6</c:f>
              <c:numCache>
                <c:formatCode>0%</c:formatCode>
                <c:ptCount val="5"/>
                <c:pt idx="0">
                  <c:v>0.04</c:v>
                </c:pt>
                <c:pt idx="1">
                  <c:v>0.02</c:v>
                </c:pt>
                <c:pt idx="2">
                  <c:v>0.04</c:v>
                </c:pt>
                <c:pt idx="3">
                  <c:v>0.04</c:v>
                </c:pt>
                <c:pt idx="4">
                  <c:v>0.05</c:v>
                </c:pt>
              </c:numCache>
            </c:numRef>
          </c:val>
          <c:extLst>
            <c:ext xmlns:c16="http://schemas.microsoft.com/office/drawing/2014/chart" uri="{C3380CC4-5D6E-409C-BE32-E72D297353CC}">
              <c16:uniqueId val="{0000000D-1760-4A50-B9F6-5D80948ECDE9}"/>
            </c:ext>
          </c:extLst>
        </c:ser>
        <c:dLbls>
          <c:showLegendKey val="0"/>
          <c:showVal val="0"/>
          <c:showCatName val="0"/>
          <c:showSerName val="0"/>
          <c:showPercent val="0"/>
          <c:showBubbleSize val="0"/>
        </c:dLbls>
        <c:gapWidth val="40"/>
        <c:overlap val="100"/>
        <c:axId val="1300576848"/>
        <c:axId val="1300519488"/>
      </c:barChart>
      <c:catAx>
        <c:axId val="13005768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crossAx val="1300519488"/>
        <c:crosses val="autoZero"/>
        <c:auto val="1"/>
        <c:lblAlgn val="ctr"/>
        <c:lblOffset val="100"/>
        <c:noMultiLvlLbl val="0"/>
      </c:catAx>
      <c:valAx>
        <c:axId val="1300519488"/>
        <c:scaling>
          <c:orientation val="minMax"/>
        </c:scaling>
        <c:delete val="1"/>
        <c:axPos val="t"/>
        <c:numFmt formatCode="0%" sourceLinked="1"/>
        <c:majorTickMark val="none"/>
        <c:minorTickMark val="none"/>
        <c:tickLblPos val="nextTo"/>
        <c:crossAx val="1300576848"/>
        <c:crosses val="autoZero"/>
        <c:crossBetween val="between"/>
      </c:valAx>
      <c:spPr>
        <a:noFill/>
        <a:ln w="25400">
          <a:noFill/>
        </a:ln>
        <a:effectLst/>
      </c:spPr>
    </c:plotArea>
    <c:legend>
      <c:legendPos val="b"/>
      <c:layout>
        <c:manualLayout>
          <c:xMode val="edge"/>
          <c:yMode val="edge"/>
          <c:x val="0"/>
          <c:y val="0.85981316528922036"/>
          <c:w val="1"/>
          <c:h val="0.140186834710779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ordia New" panose="020B0304020202020204" pitchFamily="34" charset="-34"/>
              <a:ea typeface="+mn-ea"/>
              <a:cs typeface="Cordia New" panose="020B0304020202020204" pitchFamily="34" charset="-34"/>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ordia New" panose="020B0304020202020204" pitchFamily="34" charset="-34"/>
          <a:cs typeface="Cordia New" panose="020B0304020202020204" pitchFamily="34" charset="-34"/>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73817254596065"/>
          <c:y val="1.7562147184068726E-2"/>
          <c:w val="0.52261827454039345"/>
          <c:h val="0.98243785281593132"/>
        </c:manualLayout>
      </c:layout>
      <c:barChart>
        <c:barDir val="bar"/>
        <c:grouping val="clustered"/>
        <c:varyColors val="0"/>
        <c:ser>
          <c:idx val="0"/>
          <c:order val="0"/>
          <c:tx>
            <c:strRef>
              <c:f>Sheet1!$B$1</c:f>
              <c:strCache>
                <c:ptCount val="1"/>
                <c:pt idx="0">
                  <c:v>Proposed priority</c:v>
                </c:pt>
              </c:strCache>
            </c:strRef>
          </c:tx>
          <c:spPr>
            <a:solidFill>
              <a:srgbClr val="FEE59A"/>
            </a:solidFill>
            <a:ln>
              <a:noFill/>
            </a:ln>
            <a:effectLst/>
          </c:spPr>
          <c:invertIfNegative val="0"/>
          <c:dPt>
            <c:idx val="0"/>
            <c:invertIfNegative val="0"/>
            <c:bubble3D val="0"/>
            <c:spPr>
              <a:solidFill>
                <a:srgbClr val="594D6C"/>
              </a:solidFill>
              <a:ln>
                <a:noFill/>
              </a:ln>
              <a:effectLst/>
            </c:spPr>
            <c:extLst>
              <c:ext xmlns:c16="http://schemas.microsoft.com/office/drawing/2014/chart" uri="{C3380CC4-5D6E-409C-BE32-E72D297353CC}">
                <c16:uniqueId val="{00000001-911E-43C1-B366-9C4EA55BB047}"/>
              </c:ext>
            </c:extLst>
          </c:dPt>
          <c:dPt>
            <c:idx val="1"/>
            <c:invertIfNegative val="0"/>
            <c:bubble3D val="0"/>
            <c:spPr>
              <a:solidFill>
                <a:srgbClr val="8A3A45"/>
              </a:solidFill>
              <a:ln>
                <a:noFill/>
              </a:ln>
              <a:effectLst/>
            </c:spPr>
            <c:extLst>
              <c:ext xmlns:c16="http://schemas.microsoft.com/office/drawing/2014/chart" uri="{C3380CC4-5D6E-409C-BE32-E72D297353CC}">
                <c16:uniqueId val="{00000003-911E-43C1-B366-9C4EA55BB047}"/>
              </c:ext>
            </c:extLst>
          </c:dPt>
          <c:dPt>
            <c:idx val="2"/>
            <c:invertIfNegative val="0"/>
            <c:bubble3D val="0"/>
            <c:spPr>
              <a:solidFill>
                <a:srgbClr val="ED5E34"/>
              </a:solidFill>
              <a:ln>
                <a:noFill/>
              </a:ln>
              <a:effectLst/>
            </c:spPr>
            <c:extLst>
              <c:ext xmlns:c16="http://schemas.microsoft.com/office/drawing/2014/chart" uri="{C3380CC4-5D6E-409C-BE32-E72D297353CC}">
                <c16:uniqueId val="{00000005-911E-43C1-B366-9C4EA55BB047}"/>
              </c:ext>
            </c:extLst>
          </c:dPt>
          <c:dPt>
            <c:idx val="3"/>
            <c:invertIfNegative val="0"/>
            <c:bubble3D val="0"/>
            <c:spPr>
              <a:solidFill>
                <a:srgbClr val="E73E3E"/>
              </a:solidFill>
              <a:ln>
                <a:noFill/>
              </a:ln>
              <a:effectLst/>
            </c:spPr>
            <c:extLst>
              <c:ext xmlns:c16="http://schemas.microsoft.com/office/drawing/2014/chart" uri="{C3380CC4-5D6E-409C-BE32-E72D297353CC}">
                <c16:uniqueId val="{00000007-911E-43C1-B366-9C4EA55BB047}"/>
              </c:ext>
            </c:extLst>
          </c:dPt>
          <c:dPt>
            <c:idx val="4"/>
            <c:invertIfNegative val="0"/>
            <c:bubble3D val="0"/>
            <c:spPr>
              <a:solidFill>
                <a:srgbClr val="FFE699"/>
              </a:solidFill>
              <a:ln>
                <a:noFill/>
              </a:ln>
              <a:effectLst/>
            </c:spPr>
            <c:extLst>
              <c:ext xmlns:c16="http://schemas.microsoft.com/office/drawing/2014/chart" uri="{C3380CC4-5D6E-409C-BE32-E72D297353CC}">
                <c16:uniqueId val="{00000009-911E-43C1-B366-9C4EA55BB047}"/>
              </c:ext>
            </c:extLst>
          </c:dPt>
          <c:dPt>
            <c:idx val="7"/>
            <c:invertIfNegative val="0"/>
            <c:bubble3D val="0"/>
            <c:spPr>
              <a:solidFill>
                <a:srgbClr val="FFC000"/>
              </a:solidFill>
              <a:ln>
                <a:noFill/>
              </a:ln>
              <a:effectLst/>
            </c:spPr>
            <c:extLst>
              <c:ext xmlns:c16="http://schemas.microsoft.com/office/drawing/2014/chart" uri="{C3380CC4-5D6E-409C-BE32-E72D297353CC}">
                <c16:uniqueId val="{0000000F-911E-43C1-B366-9C4EA55BB047}"/>
              </c:ext>
            </c:extLst>
          </c:dPt>
          <c:dPt>
            <c:idx val="8"/>
            <c:invertIfNegative val="0"/>
            <c:bubble3D val="0"/>
            <c:spPr>
              <a:solidFill>
                <a:srgbClr val="E58E25"/>
              </a:solidFill>
              <a:ln>
                <a:noFill/>
              </a:ln>
              <a:effectLst/>
            </c:spPr>
            <c:extLst>
              <c:ext xmlns:c16="http://schemas.microsoft.com/office/drawing/2014/chart" uri="{C3380CC4-5D6E-409C-BE32-E72D297353CC}">
                <c16:uniqueId val="{00000011-911E-43C1-B366-9C4EA55BB047}"/>
              </c:ext>
            </c:extLst>
          </c:dPt>
          <c:dPt>
            <c:idx val="9"/>
            <c:invertIfNegative val="0"/>
            <c:bubble3D val="0"/>
            <c:spPr>
              <a:solidFill>
                <a:srgbClr val="C55A11"/>
              </a:solidFill>
              <a:ln>
                <a:noFill/>
              </a:ln>
              <a:effectLst/>
            </c:spPr>
            <c:extLst>
              <c:ext xmlns:c16="http://schemas.microsoft.com/office/drawing/2014/chart" uri="{C3380CC4-5D6E-409C-BE32-E72D297353CC}">
                <c16:uniqueId val="{00000013-911E-43C1-B366-9C4EA55BB047}"/>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210544"/>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Raise the minimum wage to a living wage</c:v>
                </c:pt>
                <c:pt idx="1">
                  <c:v>Decent wages for women working in publicly funded care work and community and social services</c:v>
                </c:pt>
                <c:pt idx="2">
                  <c:v>An affordable housing strategy</c:v>
                </c:pt>
                <c:pt idx="3">
                  <c:v>Mandate permanent paid sick days</c:v>
                </c:pt>
                <c:pt idx="4">
                  <c:v>Increase funding to promote well-being for Indigenous women and their communities</c:v>
                </c:pt>
              </c:strCache>
            </c:strRef>
          </c:cat>
          <c:val>
            <c:numRef>
              <c:f>Sheet1!$B$2:$B$6</c:f>
              <c:numCache>
                <c:formatCode>0%</c:formatCode>
                <c:ptCount val="5"/>
                <c:pt idx="0">
                  <c:v>0.4</c:v>
                </c:pt>
                <c:pt idx="1">
                  <c:v>0.24</c:v>
                </c:pt>
                <c:pt idx="2">
                  <c:v>0.2</c:v>
                </c:pt>
                <c:pt idx="3">
                  <c:v>0.1</c:v>
                </c:pt>
                <c:pt idx="4">
                  <c:v>7.0000000000000007E-2</c:v>
                </c:pt>
              </c:numCache>
            </c:numRef>
          </c:val>
          <c:extLst>
            <c:ext xmlns:c16="http://schemas.microsoft.com/office/drawing/2014/chart" uri="{C3380CC4-5D6E-409C-BE32-E72D297353CC}">
              <c16:uniqueId val="{00000014-911E-43C1-B366-9C4EA55BB047}"/>
            </c:ext>
          </c:extLst>
        </c:ser>
        <c:dLbls>
          <c:showLegendKey val="0"/>
          <c:showVal val="0"/>
          <c:showCatName val="0"/>
          <c:showSerName val="0"/>
          <c:showPercent val="0"/>
          <c:showBubbleSize val="0"/>
        </c:dLbls>
        <c:gapWidth val="44"/>
        <c:axId val="1300576848"/>
        <c:axId val="1300519488"/>
      </c:barChart>
      <c:catAx>
        <c:axId val="130057684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210544"/>
                </a:solidFill>
                <a:latin typeface="Cordia New" panose="020B0304020202020204" pitchFamily="34" charset="-34"/>
                <a:ea typeface="+mn-ea"/>
                <a:cs typeface="Cordia New" panose="020B0304020202020204" pitchFamily="34" charset="-34"/>
              </a:defRPr>
            </a:pPr>
            <a:endParaRPr lang="en-US"/>
          </a:p>
        </c:txPr>
        <c:crossAx val="1300519488"/>
        <c:crosses val="autoZero"/>
        <c:auto val="1"/>
        <c:lblAlgn val="ctr"/>
        <c:lblOffset val="100"/>
        <c:noMultiLvlLbl val="0"/>
      </c:catAx>
      <c:valAx>
        <c:axId val="1300519488"/>
        <c:scaling>
          <c:orientation val="minMax"/>
        </c:scaling>
        <c:delete val="1"/>
        <c:axPos val="t"/>
        <c:numFmt formatCode="0%" sourceLinked="1"/>
        <c:majorTickMark val="out"/>
        <c:minorTickMark val="none"/>
        <c:tickLblPos val="nextTo"/>
        <c:crossAx val="1300576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ordia New" panose="020B0304020202020204" pitchFamily="34" charset="-34"/>
          <a:cs typeface="Cordia New" panose="020B0304020202020204" pitchFamily="34" charset="-34"/>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927493509707459"/>
          <c:y val="3.4338941576481881E-2"/>
          <c:w val="0.49951817117898262"/>
          <c:h val="0.81057372558873397"/>
        </c:manualLayout>
      </c:layout>
      <c:barChart>
        <c:barDir val="bar"/>
        <c:grouping val="percentStacked"/>
        <c:varyColors val="0"/>
        <c:ser>
          <c:idx val="0"/>
          <c:order val="0"/>
          <c:tx>
            <c:strRef>
              <c:f>Sheet1!$B$1</c:f>
              <c:strCache>
                <c:ptCount val="1"/>
                <c:pt idx="0">
                  <c:v>Strongly agree</c:v>
                </c:pt>
              </c:strCache>
            </c:strRef>
          </c:tx>
          <c:spPr>
            <a:solidFill>
              <a:srgbClr val="594D6C"/>
            </a:solidFill>
            <a:ln>
              <a:noFill/>
            </a:ln>
            <a:effectLst/>
          </c:spPr>
          <c:invertIfNegative val="0"/>
          <c:dPt>
            <c:idx val="0"/>
            <c:invertIfNegative val="0"/>
            <c:bubble3D val="0"/>
            <c:spPr>
              <a:solidFill>
                <a:srgbClr val="594D6C"/>
              </a:solidFill>
              <a:ln>
                <a:noFill/>
              </a:ln>
              <a:effectLst/>
            </c:spPr>
            <c:extLst>
              <c:ext xmlns:c16="http://schemas.microsoft.com/office/drawing/2014/chart" uri="{C3380CC4-5D6E-409C-BE32-E72D297353CC}">
                <c16:uniqueId val="{00000001-1760-4A50-B9F6-5D80948ECDE9}"/>
              </c:ext>
            </c:extLst>
          </c:dPt>
          <c:dPt>
            <c:idx val="1"/>
            <c:invertIfNegative val="0"/>
            <c:bubble3D val="0"/>
            <c:spPr>
              <a:solidFill>
                <a:srgbClr val="594D6C"/>
              </a:solidFill>
              <a:ln>
                <a:noFill/>
              </a:ln>
              <a:effectLst/>
            </c:spPr>
            <c:extLst>
              <c:ext xmlns:c16="http://schemas.microsoft.com/office/drawing/2014/chart" uri="{C3380CC4-5D6E-409C-BE32-E72D297353CC}">
                <c16:uniqueId val="{00000003-1760-4A50-B9F6-5D80948ECDE9}"/>
              </c:ext>
            </c:extLst>
          </c:dPt>
          <c:dPt>
            <c:idx val="2"/>
            <c:invertIfNegative val="0"/>
            <c:bubble3D val="0"/>
            <c:spPr>
              <a:solidFill>
                <a:srgbClr val="594D6C"/>
              </a:solidFill>
              <a:ln>
                <a:noFill/>
              </a:ln>
              <a:effectLst/>
            </c:spPr>
            <c:extLst>
              <c:ext xmlns:c16="http://schemas.microsoft.com/office/drawing/2014/chart" uri="{C3380CC4-5D6E-409C-BE32-E72D297353CC}">
                <c16:uniqueId val="{00000005-1760-4A50-B9F6-5D80948ECDE9}"/>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 rebuild the economy after the pandemic, the Ontario gov. should increase funding to public services that provide care to Ontarians</c:v>
                </c:pt>
                <c:pt idx="1">
                  <c:v>To rebuild the economy after the pandemic, the Ontario government should increase taxes on the wealthiest Ontarians</c:v>
                </c:pt>
                <c:pt idx="2">
                  <c:v>Increasing funding to public services that provide care will help promote economic equality for women</c:v>
                </c:pt>
              </c:strCache>
            </c:strRef>
          </c:cat>
          <c:val>
            <c:numRef>
              <c:f>Sheet1!$B$2:$B$4</c:f>
              <c:numCache>
                <c:formatCode>0%</c:formatCode>
                <c:ptCount val="3"/>
                <c:pt idx="0">
                  <c:v>0.39</c:v>
                </c:pt>
                <c:pt idx="1">
                  <c:v>0.43</c:v>
                </c:pt>
                <c:pt idx="2">
                  <c:v>0.34</c:v>
                </c:pt>
              </c:numCache>
            </c:numRef>
          </c:val>
          <c:extLst>
            <c:ext xmlns:c16="http://schemas.microsoft.com/office/drawing/2014/chart" uri="{C3380CC4-5D6E-409C-BE32-E72D297353CC}">
              <c16:uniqueId val="{00000008-1760-4A50-B9F6-5D80948ECDE9}"/>
            </c:ext>
          </c:extLst>
        </c:ser>
        <c:ser>
          <c:idx val="1"/>
          <c:order val="1"/>
          <c:tx>
            <c:strRef>
              <c:f>Sheet1!$C$1</c:f>
              <c:strCache>
                <c:ptCount val="1"/>
                <c:pt idx="0">
                  <c:v>Somewhat agree</c:v>
                </c:pt>
              </c:strCache>
            </c:strRef>
          </c:tx>
          <c:spPr>
            <a:solidFill>
              <a:srgbClr val="8C83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 rebuild the economy after the pandemic, the Ontario gov. should increase funding to public services that provide care to Ontarians</c:v>
                </c:pt>
                <c:pt idx="1">
                  <c:v>To rebuild the economy after the pandemic, the Ontario government should increase taxes on the wealthiest Ontarians</c:v>
                </c:pt>
                <c:pt idx="2">
                  <c:v>Increasing funding to public services that provide care will help promote economic equality for women</c:v>
                </c:pt>
              </c:strCache>
            </c:strRef>
          </c:cat>
          <c:val>
            <c:numRef>
              <c:f>Sheet1!$C$2:$C$4</c:f>
              <c:numCache>
                <c:formatCode>0%</c:formatCode>
                <c:ptCount val="3"/>
                <c:pt idx="0">
                  <c:v>0.42</c:v>
                </c:pt>
                <c:pt idx="1">
                  <c:v>0.33</c:v>
                </c:pt>
                <c:pt idx="2">
                  <c:v>0.37</c:v>
                </c:pt>
              </c:numCache>
            </c:numRef>
          </c:val>
          <c:extLst>
            <c:ext xmlns:c16="http://schemas.microsoft.com/office/drawing/2014/chart" uri="{C3380CC4-5D6E-409C-BE32-E72D297353CC}">
              <c16:uniqueId val="{00000009-1760-4A50-B9F6-5D80948ECDE9}"/>
            </c:ext>
          </c:extLst>
        </c:ser>
        <c:ser>
          <c:idx val="2"/>
          <c:order val="2"/>
          <c:tx>
            <c:strRef>
              <c:f>Sheet1!$D$1</c:f>
              <c:strCache>
                <c:ptCount val="1"/>
                <c:pt idx="0">
                  <c:v>Somewhat disagree</c:v>
                </c:pt>
              </c:strCache>
            </c:strRef>
          </c:tx>
          <c:spPr>
            <a:solidFill>
              <a:srgbClr val="FEE49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 rebuild the economy after the pandemic, the Ontario gov. should increase funding to public services that provide care to Ontarians</c:v>
                </c:pt>
                <c:pt idx="1">
                  <c:v>To rebuild the economy after the pandemic, the Ontario government should increase taxes on the wealthiest Ontarians</c:v>
                </c:pt>
                <c:pt idx="2">
                  <c:v>Increasing funding to public services that provide care will help promote economic equality for women</c:v>
                </c:pt>
              </c:strCache>
            </c:strRef>
          </c:cat>
          <c:val>
            <c:numRef>
              <c:f>Sheet1!$D$2:$D$4</c:f>
              <c:numCache>
                <c:formatCode>0%</c:formatCode>
                <c:ptCount val="3"/>
                <c:pt idx="0">
                  <c:v>0.08</c:v>
                </c:pt>
                <c:pt idx="1">
                  <c:v>0.1</c:v>
                </c:pt>
                <c:pt idx="2">
                  <c:v>0.14000000000000001</c:v>
                </c:pt>
              </c:numCache>
            </c:numRef>
          </c:val>
          <c:extLst>
            <c:ext xmlns:c16="http://schemas.microsoft.com/office/drawing/2014/chart" uri="{C3380CC4-5D6E-409C-BE32-E72D297353CC}">
              <c16:uniqueId val="{0000000A-1760-4A50-B9F6-5D80948ECDE9}"/>
            </c:ext>
          </c:extLst>
        </c:ser>
        <c:ser>
          <c:idx val="3"/>
          <c:order val="3"/>
          <c:tx>
            <c:strRef>
              <c:f>Sheet1!$E$1</c:f>
              <c:strCache>
                <c:ptCount val="1"/>
                <c:pt idx="0">
                  <c:v>Strongly disagree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 rebuild the economy after the pandemic, the Ontario gov. should increase funding to public services that provide care to Ontarians</c:v>
                </c:pt>
                <c:pt idx="1">
                  <c:v>To rebuild the economy after the pandemic, the Ontario government should increase taxes on the wealthiest Ontarians</c:v>
                </c:pt>
                <c:pt idx="2">
                  <c:v>Increasing funding to public services that provide care will help promote economic equality for women</c:v>
                </c:pt>
              </c:strCache>
            </c:strRef>
          </c:cat>
          <c:val>
            <c:numRef>
              <c:f>Sheet1!$E$2:$E$4</c:f>
              <c:numCache>
                <c:formatCode>0%</c:formatCode>
                <c:ptCount val="3"/>
                <c:pt idx="0">
                  <c:v>0.04</c:v>
                </c:pt>
                <c:pt idx="1">
                  <c:v>0.08</c:v>
                </c:pt>
                <c:pt idx="2">
                  <c:v>0.06</c:v>
                </c:pt>
              </c:numCache>
            </c:numRef>
          </c:val>
          <c:extLst>
            <c:ext xmlns:c16="http://schemas.microsoft.com/office/drawing/2014/chart" uri="{C3380CC4-5D6E-409C-BE32-E72D297353CC}">
              <c16:uniqueId val="{0000000B-1760-4A50-B9F6-5D80948ECDE9}"/>
            </c:ext>
          </c:extLst>
        </c:ser>
        <c:ser>
          <c:idx val="4"/>
          <c:order val="4"/>
          <c:tx>
            <c:strRef>
              <c:f>Sheet1!$F$1</c:f>
              <c:strCache>
                <c:ptCount val="1"/>
                <c:pt idx="0">
                  <c:v>DK/NA</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 rebuild the economy after the pandemic, the Ontario gov. should increase funding to public services that provide care to Ontarians</c:v>
                </c:pt>
                <c:pt idx="1">
                  <c:v>To rebuild the economy after the pandemic, the Ontario government should increase taxes on the wealthiest Ontarians</c:v>
                </c:pt>
                <c:pt idx="2">
                  <c:v>Increasing funding to public services that provide care will help promote economic equality for women</c:v>
                </c:pt>
              </c:strCache>
            </c:strRef>
          </c:cat>
          <c:val>
            <c:numRef>
              <c:f>Sheet1!$F$2:$F$4</c:f>
              <c:numCache>
                <c:formatCode>0%</c:formatCode>
                <c:ptCount val="3"/>
                <c:pt idx="0">
                  <c:v>7.0000000000000007E-2</c:v>
                </c:pt>
                <c:pt idx="1">
                  <c:v>0.06</c:v>
                </c:pt>
                <c:pt idx="2">
                  <c:v>0.1</c:v>
                </c:pt>
              </c:numCache>
            </c:numRef>
          </c:val>
          <c:extLst>
            <c:ext xmlns:c16="http://schemas.microsoft.com/office/drawing/2014/chart" uri="{C3380CC4-5D6E-409C-BE32-E72D297353CC}">
              <c16:uniqueId val="{0000000D-1760-4A50-B9F6-5D80948ECDE9}"/>
            </c:ext>
          </c:extLst>
        </c:ser>
        <c:dLbls>
          <c:showLegendKey val="0"/>
          <c:showVal val="0"/>
          <c:showCatName val="0"/>
          <c:showSerName val="0"/>
          <c:showPercent val="0"/>
          <c:showBubbleSize val="0"/>
        </c:dLbls>
        <c:gapWidth val="40"/>
        <c:overlap val="100"/>
        <c:axId val="1300576848"/>
        <c:axId val="1300519488"/>
      </c:barChart>
      <c:catAx>
        <c:axId val="13005768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crossAx val="1300519488"/>
        <c:crosses val="autoZero"/>
        <c:auto val="1"/>
        <c:lblAlgn val="ctr"/>
        <c:lblOffset val="100"/>
        <c:noMultiLvlLbl val="0"/>
      </c:catAx>
      <c:valAx>
        <c:axId val="1300519488"/>
        <c:scaling>
          <c:orientation val="minMax"/>
        </c:scaling>
        <c:delete val="1"/>
        <c:axPos val="t"/>
        <c:numFmt formatCode="0%" sourceLinked="1"/>
        <c:majorTickMark val="none"/>
        <c:minorTickMark val="none"/>
        <c:tickLblPos val="nextTo"/>
        <c:crossAx val="1300576848"/>
        <c:crosses val="autoZero"/>
        <c:crossBetween val="between"/>
      </c:valAx>
      <c:spPr>
        <a:noFill/>
        <a:ln w="25400">
          <a:noFill/>
        </a:ln>
        <a:effectLst/>
      </c:spPr>
    </c:plotArea>
    <c:legend>
      <c:legendPos val="b"/>
      <c:layout>
        <c:manualLayout>
          <c:xMode val="edge"/>
          <c:yMode val="edge"/>
          <c:x val="0"/>
          <c:y val="0.8598130629559958"/>
          <c:w val="1"/>
          <c:h val="0.140186834710779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ordia New" panose="020B0304020202020204" pitchFamily="34" charset="-34"/>
              <a:ea typeface="+mn-ea"/>
              <a:cs typeface="Cordia New" panose="020B0304020202020204" pitchFamily="34" charset="-34"/>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ordia New" panose="020B0304020202020204" pitchFamily="34" charset="-34"/>
          <a:cs typeface="Cordia New" panose="020B0304020202020204" pitchFamily="34" charset="-34"/>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703179146288581E-2"/>
          <c:y val="0.32385173034732667"/>
          <c:w val="0.96459364170742279"/>
          <c:h val="0.50684841740520692"/>
        </c:manualLayout>
      </c:layout>
      <c:barChart>
        <c:barDir val="col"/>
        <c:grouping val="clustered"/>
        <c:varyColors val="0"/>
        <c:ser>
          <c:idx val="0"/>
          <c:order val="0"/>
          <c:tx>
            <c:strRef>
              <c:f>Sheet1!$B$1</c:f>
              <c:strCache>
                <c:ptCount val="1"/>
                <c:pt idx="0">
                  <c:v>Very important</c:v>
                </c:pt>
              </c:strCache>
            </c:strRef>
          </c:tx>
          <c:spPr>
            <a:solidFill>
              <a:srgbClr val="594D6C"/>
            </a:solidFill>
            <a:ln>
              <a:noFill/>
            </a:ln>
            <a:effectLst/>
          </c:spPr>
          <c:invertIfNegative val="0"/>
          <c:dLbls>
            <c:dLbl>
              <c:idx val="0"/>
              <c:tx>
                <c:rich>
                  <a:bodyPr/>
                  <a:lstStyle/>
                  <a:p>
                    <a:fld id="{AB894B78-1FEA-41A7-950C-B5AD92E2501A}"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261-4EBF-934B-38F3EB6707D8}"/>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50</c:v>
                </c:pt>
              </c:numCache>
            </c:numRef>
          </c:val>
          <c:extLst>
            <c:ext xmlns:c16="http://schemas.microsoft.com/office/drawing/2014/chart" uri="{C3380CC4-5D6E-409C-BE32-E72D297353CC}">
              <c16:uniqueId val="{00000001-F261-4EBF-934B-38F3EB6707D8}"/>
            </c:ext>
          </c:extLst>
        </c:ser>
        <c:ser>
          <c:idx val="1"/>
          <c:order val="1"/>
          <c:tx>
            <c:strRef>
              <c:f>Sheet1!$C$1</c:f>
              <c:strCache>
                <c:ptCount val="1"/>
                <c:pt idx="0">
                  <c:v>Somewhat important</c:v>
                </c:pt>
              </c:strCache>
            </c:strRef>
          </c:tx>
          <c:spPr>
            <a:solidFill>
              <a:srgbClr val="8C839B"/>
            </a:solidFill>
            <a:ln>
              <a:noFill/>
            </a:ln>
            <a:effectLst/>
          </c:spPr>
          <c:invertIfNegative val="0"/>
          <c:dLbls>
            <c:dLbl>
              <c:idx val="0"/>
              <c:tx>
                <c:rich>
                  <a:bodyPr/>
                  <a:lstStyle/>
                  <a:p>
                    <a:fld id="{B92ED1A6-401A-41C6-863E-7ABE1D4E0AC6}"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261-4EBF-934B-38F3EB6707D8}"/>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31</c:v>
                </c:pt>
              </c:numCache>
            </c:numRef>
          </c:val>
          <c:extLst>
            <c:ext xmlns:c16="http://schemas.microsoft.com/office/drawing/2014/chart" uri="{C3380CC4-5D6E-409C-BE32-E72D297353CC}">
              <c16:uniqueId val="{00000003-F261-4EBF-934B-38F3EB6707D8}"/>
            </c:ext>
          </c:extLst>
        </c:ser>
        <c:ser>
          <c:idx val="2"/>
          <c:order val="2"/>
          <c:tx>
            <c:strRef>
              <c:f>Sheet1!$D$1</c:f>
              <c:strCache>
                <c:ptCount val="1"/>
                <c:pt idx="0">
                  <c:v>Not very important</c:v>
                </c:pt>
              </c:strCache>
            </c:strRef>
          </c:tx>
          <c:spPr>
            <a:solidFill>
              <a:srgbClr val="FEE49A"/>
            </a:solidFill>
            <a:ln>
              <a:noFill/>
            </a:ln>
            <a:effectLst/>
          </c:spPr>
          <c:invertIfNegative val="0"/>
          <c:dLbls>
            <c:dLbl>
              <c:idx val="0"/>
              <c:tx>
                <c:rich>
                  <a:bodyPr/>
                  <a:lstStyle/>
                  <a:p>
                    <a:fld id="{2467B02B-C693-4CA9-BACA-12AC14BC63E0}"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261-4EBF-934B-38F3EB6707D8}"/>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8</c:v>
                </c:pt>
              </c:numCache>
            </c:numRef>
          </c:val>
          <c:extLst>
            <c:ext xmlns:c16="http://schemas.microsoft.com/office/drawing/2014/chart" uri="{C3380CC4-5D6E-409C-BE32-E72D297353CC}">
              <c16:uniqueId val="{00000005-F261-4EBF-934B-38F3EB6707D8}"/>
            </c:ext>
          </c:extLst>
        </c:ser>
        <c:ser>
          <c:idx val="3"/>
          <c:order val="3"/>
          <c:tx>
            <c:strRef>
              <c:f>Sheet1!$E$1</c:f>
              <c:strCache>
                <c:ptCount val="1"/>
                <c:pt idx="0">
                  <c:v>Not at all important</c:v>
                </c:pt>
              </c:strCache>
            </c:strRef>
          </c:tx>
          <c:spPr>
            <a:solidFill>
              <a:srgbClr val="FFC000"/>
            </a:solidFill>
            <a:ln>
              <a:noFill/>
            </a:ln>
            <a:effectLst/>
          </c:spPr>
          <c:invertIfNegative val="0"/>
          <c:dLbls>
            <c:dLbl>
              <c:idx val="0"/>
              <c:tx>
                <c:rich>
                  <a:bodyPr/>
                  <a:lstStyle/>
                  <a:p>
                    <a:fld id="{B3F1F40F-085B-46BE-B31B-5897186F7EB6}"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261-4EBF-934B-38F3EB6707D8}"/>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5</c:v>
                </c:pt>
              </c:numCache>
            </c:numRef>
          </c:val>
          <c:extLst>
            <c:ext xmlns:c16="http://schemas.microsoft.com/office/drawing/2014/chart" uri="{C3380CC4-5D6E-409C-BE32-E72D297353CC}">
              <c16:uniqueId val="{00000007-F261-4EBF-934B-38F3EB6707D8}"/>
            </c:ext>
          </c:extLst>
        </c:ser>
        <c:ser>
          <c:idx val="4"/>
          <c:order val="4"/>
          <c:tx>
            <c:strRef>
              <c:f>Sheet1!$F$1</c:f>
              <c:strCache>
                <c:ptCount val="1"/>
                <c:pt idx="0">
                  <c:v>DK/NA</c:v>
                </c:pt>
              </c:strCache>
            </c:strRef>
          </c:tx>
          <c:spPr>
            <a:solidFill>
              <a:schemeClr val="bg2">
                <a:lumMod val="90000"/>
              </a:schemeClr>
            </a:solidFill>
            <a:ln>
              <a:noFill/>
            </a:ln>
            <a:effectLst/>
          </c:spPr>
          <c:invertIfNegative val="0"/>
          <c:dLbls>
            <c:dLbl>
              <c:idx val="0"/>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F261-4EBF-934B-38F3EB6707D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General</c:formatCode>
                <c:ptCount val="1"/>
                <c:pt idx="0">
                  <c:v>6</c:v>
                </c:pt>
              </c:numCache>
            </c:numRef>
          </c:val>
          <c:extLst>
            <c:ext xmlns:c16="http://schemas.microsoft.com/office/drawing/2014/chart" uri="{C3380CC4-5D6E-409C-BE32-E72D297353CC}">
              <c16:uniqueId val="{00000009-F261-4EBF-934B-38F3EB6707D8}"/>
            </c:ext>
          </c:extLst>
        </c:ser>
        <c:dLbls>
          <c:showLegendKey val="0"/>
          <c:showVal val="0"/>
          <c:showCatName val="0"/>
          <c:showSerName val="0"/>
          <c:showPercent val="0"/>
          <c:showBubbleSize val="0"/>
        </c:dLbls>
        <c:gapWidth val="219"/>
        <c:overlap val="-27"/>
        <c:axId val="1300576848"/>
        <c:axId val="1300519488"/>
      </c:barChart>
      <c:catAx>
        <c:axId val="1300576848"/>
        <c:scaling>
          <c:orientation val="minMax"/>
        </c:scaling>
        <c:delete val="1"/>
        <c:axPos val="b"/>
        <c:numFmt formatCode="General" sourceLinked="1"/>
        <c:majorTickMark val="none"/>
        <c:minorTickMark val="none"/>
        <c:tickLblPos val="nextTo"/>
        <c:crossAx val="1300519488"/>
        <c:crosses val="autoZero"/>
        <c:auto val="1"/>
        <c:lblAlgn val="ctr"/>
        <c:lblOffset val="100"/>
        <c:noMultiLvlLbl val="0"/>
      </c:catAx>
      <c:valAx>
        <c:axId val="1300519488"/>
        <c:scaling>
          <c:orientation val="minMax"/>
        </c:scaling>
        <c:delete val="1"/>
        <c:axPos val="l"/>
        <c:numFmt formatCode="General" sourceLinked="1"/>
        <c:majorTickMark val="none"/>
        <c:minorTickMark val="none"/>
        <c:tickLblPos val="nextTo"/>
        <c:crossAx val="1300576848"/>
        <c:crosses val="autoZero"/>
        <c:crossBetween val="between"/>
      </c:valAx>
      <c:spPr>
        <a:noFill/>
        <a:ln>
          <a:noFill/>
        </a:ln>
        <a:effectLst/>
      </c:spPr>
    </c:plotArea>
    <c:legend>
      <c:legendPos val="b"/>
      <c:layout>
        <c:manualLayout>
          <c:xMode val="edge"/>
          <c:yMode val="edge"/>
          <c:x val="5.0000012672282851E-2"/>
          <c:y val="0.89070137531723204"/>
          <c:w val="0.89999989751751552"/>
          <c:h val="0.1092986246827679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lumMod val="75000"/>
              <a:lumOff val="25000"/>
            </a:schemeClr>
          </a:solidFill>
          <a:latin typeface="Cordia New" panose="020B0304020202020204" pitchFamily="34" charset="-34"/>
          <a:cs typeface="Cordia New" panose="020B0304020202020204" pitchFamily="34" charset="-34"/>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927493509707459"/>
          <c:y val="3.4338941576481881E-2"/>
          <c:w val="0.49951817117898262"/>
          <c:h val="0.73328884211160783"/>
        </c:manualLayout>
      </c:layout>
      <c:barChart>
        <c:barDir val="bar"/>
        <c:grouping val="percentStacked"/>
        <c:varyColors val="0"/>
        <c:ser>
          <c:idx val="0"/>
          <c:order val="0"/>
          <c:tx>
            <c:strRef>
              <c:f>Sheet1!$B$1</c:f>
              <c:strCache>
                <c:ptCount val="1"/>
                <c:pt idx="0">
                  <c:v>Very important</c:v>
                </c:pt>
              </c:strCache>
            </c:strRef>
          </c:tx>
          <c:spPr>
            <a:solidFill>
              <a:srgbClr val="594D6C"/>
            </a:solidFill>
            <a:ln>
              <a:noFill/>
            </a:ln>
            <a:effectLst/>
          </c:spPr>
          <c:invertIfNegative val="0"/>
          <c:dPt>
            <c:idx val="0"/>
            <c:invertIfNegative val="0"/>
            <c:bubble3D val="0"/>
            <c:spPr>
              <a:solidFill>
                <a:srgbClr val="594D6C"/>
              </a:solidFill>
              <a:ln>
                <a:noFill/>
              </a:ln>
              <a:effectLst/>
            </c:spPr>
            <c:extLst>
              <c:ext xmlns:c16="http://schemas.microsoft.com/office/drawing/2014/chart" uri="{C3380CC4-5D6E-409C-BE32-E72D297353CC}">
                <c16:uniqueId val="{00000001-1760-4A50-B9F6-5D80948ECDE9}"/>
              </c:ext>
            </c:extLst>
          </c:dPt>
          <c:dPt>
            <c:idx val="1"/>
            <c:invertIfNegative val="0"/>
            <c:bubble3D val="0"/>
            <c:spPr>
              <a:solidFill>
                <a:srgbClr val="594D6C"/>
              </a:solidFill>
              <a:ln>
                <a:noFill/>
              </a:ln>
              <a:effectLst/>
            </c:spPr>
            <c:extLst>
              <c:ext xmlns:c16="http://schemas.microsoft.com/office/drawing/2014/chart" uri="{C3380CC4-5D6E-409C-BE32-E72D297353CC}">
                <c16:uniqueId val="{00000003-1760-4A50-B9F6-5D80948ECDE9}"/>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Require employers to disclose pay rates in job ads</c:v>
                </c:pt>
                <c:pt idx="1">
                  <c:v>Require employers to make public pay differences in the workplace based on gender and race (according to roles and not identifying individuals/employees)</c:v>
                </c:pt>
              </c:strCache>
            </c:strRef>
          </c:cat>
          <c:val>
            <c:numRef>
              <c:f>Sheet1!$B$2:$B$3</c:f>
              <c:numCache>
                <c:formatCode>0%</c:formatCode>
                <c:ptCount val="2"/>
                <c:pt idx="0">
                  <c:v>0.48</c:v>
                </c:pt>
                <c:pt idx="1">
                  <c:v>0.43</c:v>
                </c:pt>
              </c:numCache>
            </c:numRef>
          </c:val>
          <c:extLst>
            <c:ext xmlns:c16="http://schemas.microsoft.com/office/drawing/2014/chart" uri="{C3380CC4-5D6E-409C-BE32-E72D297353CC}">
              <c16:uniqueId val="{00000008-1760-4A50-B9F6-5D80948ECDE9}"/>
            </c:ext>
          </c:extLst>
        </c:ser>
        <c:ser>
          <c:idx val="1"/>
          <c:order val="1"/>
          <c:tx>
            <c:strRef>
              <c:f>Sheet1!$C$1</c:f>
              <c:strCache>
                <c:ptCount val="1"/>
                <c:pt idx="0">
                  <c:v>Somewhat important</c:v>
                </c:pt>
              </c:strCache>
            </c:strRef>
          </c:tx>
          <c:spPr>
            <a:solidFill>
              <a:srgbClr val="8C83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Require employers to disclose pay rates in job ads</c:v>
                </c:pt>
                <c:pt idx="1">
                  <c:v>Require employers to make public pay differences in the workplace based on gender and race (according to roles and not identifying individuals/employees)</c:v>
                </c:pt>
              </c:strCache>
            </c:strRef>
          </c:cat>
          <c:val>
            <c:numRef>
              <c:f>Sheet1!$C$2:$C$3</c:f>
              <c:numCache>
                <c:formatCode>0%</c:formatCode>
                <c:ptCount val="2"/>
                <c:pt idx="0">
                  <c:v>0.36</c:v>
                </c:pt>
                <c:pt idx="1">
                  <c:v>0.28000000000000003</c:v>
                </c:pt>
              </c:numCache>
            </c:numRef>
          </c:val>
          <c:extLst>
            <c:ext xmlns:c16="http://schemas.microsoft.com/office/drawing/2014/chart" uri="{C3380CC4-5D6E-409C-BE32-E72D297353CC}">
              <c16:uniqueId val="{00000009-1760-4A50-B9F6-5D80948ECDE9}"/>
            </c:ext>
          </c:extLst>
        </c:ser>
        <c:ser>
          <c:idx val="2"/>
          <c:order val="2"/>
          <c:tx>
            <c:strRef>
              <c:f>Sheet1!$D$1</c:f>
              <c:strCache>
                <c:ptCount val="1"/>
                <c:pt idx="0">
                  <c:v>Not very important</c:v>
                </c:pt>
              </c:strCache>
            </c:strRef>
          </c:tx>
          <c:spPr>
            <a:solidFill>
              <a:srgbClr val="FEE49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Require employers to disclose pay rates in job ads</c:v>
                </c:pt>
                <c:pt idx="1">
                  <c:v>Require employers to make public pay differences in the workplace based on gender and race (according to roles and not identifying individuals/employees)</c:v>
                </c:pt>
              </c:strCache>
            </c:strRef>
          </c:cat>
          <c:val>
            <c:numRef>
              <c:f>Sheet1!$D$2:$D$3</c:f>
              <c:numCache>
                <c:formatCode>0%</c:formatCode>
                <c:ptCount val="2"/>
                <c:pt idx="0">
                  <c:v>0.09</c:v>
                </c:pt>
                <c:pt idx="1">
                  <c:v>0.11</c:v>
                </c:pt>
              </c:numCache>
            </c:numRef>
          </c:val>
          <c:extLst>
            <c:ext xmlns:c16="http://schemas.microsoft.com/office/drawing/2014/chart" uri="{C3380CC4-5D6E-409C-BE32-E72D297353CC}">
              <c16:uniqueId val="{0000000A-1760-4A50-B9F6-5D80948ECDE9}"/>
            </c:ext>
          </c:extLst>
        </c:ser>
        <c:ser>
          <c:idx val="3"/>
          <c:order val="3"/>
          <c:tx>
            <c:strRef>
              <c:f>Sheet1!$E$1</c:f>
              <c:strCache>
                <c:ptCount val="1"/>
                <c:pt idx="0">
                  <c:v>Not at all important</c:v>
                </c:pt>
              </c:strCache>
            </c:strRef>
          </c:tx>
          <c:spPr>
            <a:solidFill>
              <a:srgbClr val="FFC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0-1760-4A50-B9F6-5D80948ECDE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Require employers to disclose pay rates in job ads</c:v>
                </c:pt>
                <c:pt idx="1">
                  <c:v>Require employers to make public pay differences in the workplace based on gender and race (according to roles and not identifying individuals/employees)</c:v>
                </c:pt>
              </c:strCache>
            </c:strRef>
          </c:cat>
          <c:val>
            <c:numRef>
              <c:f>Sheet1!$E$2:$E$3</c:f>
              <c:numCache>
                <c:formatCode>0%</c:formatCode>
                <c:ptCount val="2"/>
                <c:pt idx="0">
                  <c:v>0.03</c:v>
                </c:pt>
                <c:pt idx="1">
                  <c:v>7.0000000000000007E-2</c:v>
                </c:pt>
              </c:numCache>
            </c:numRef>
          </c:val>
          <c:extLst>
            <c:ext xmlns:c16="http://schemas.microsoft.com/office/drawing/2014/chart" uri="{C3380CC4-5D6E-409C-BE32-E72D297353CC}">
              <c16:uniqueId val="{0000000B-1760-4A50-B9F6-5D80948ECDE9}"/>
            </c:ext>
          </c:extLst>
        </c:ser>
        <c:ser>
          <c:idx val="4"/>
          <c:order val="4"/>
          <c:tx>
            <c:strRef>
              <c:f>Sheet1!$F$1</c:f>
              <c:strCache>
                <c:ptCount val="1"/>
                <c:pt idx="0">
                  <c:v>DK/NA</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Require employers to disclose pay rates in job ads</c:v>
                </c:pt>
                <c:pt idx="1">
                  <c:v>Require employers to make public pay differences in the workplace based on gender and race (according to roles and not identifying individuals/employees)</c:v>
                </c:pt>
              </c:strCache>
            </c:strRef>
          </c:cat>
          <c:val>
            <c:numRef>
              <c:f>Sheet1!$F$2:$F$3</c:f>
              <c:numCache>
                <c:formatCode>0%</c:formatCode>
                <c:ptCount val="2"/>
                <c:pt idx="0">
                  <c:v>0.05</c:v>
                </c:pt>
                <c:pt idx="1">
                  <c:v>0.1</c:v>
                </c:pt>
              </c:numCache>
            </c:numRef>
          </c:val>
          <c:extLst>
            <c:ext xmlns:c16="http://schemas.microsoft.com/office/drawing/2014/chart" uri="{C3380CC4-5D6E-409C-BE32-E72D297353CC}">
              <c16:uniqueId val="{0000000D-1760-4A50-B9F6-5D80948ECDE9}"/>
            </c:ext>
          </c:extLst>
        </c:ser>
        <c:dLbls>
          <c:showLegendKey val="0"/>
          <c:showVal val="0"/>
          <c:showCatName val="0"/>
          <c:showSerName val="0"/>
          <c:showPercent val="0"/>
          <c:showBubbleSize val="0"/>
        </c:dLbls>
        <c:gapWidth val="40"/>
        <c:overlap val="100"/>
        <c:axId val="1300576848"/>
        <c:axId val="1300519488"/>
      </c:barChart>
      <c:catAx>
        <c:axId val="13005768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crossAx val="1300519488"/>
        <c:crosses val="autoZero"/>
        <c:auto val="1"/>
        <c:lblAlgn val="ctr"/>
        <c:lblOffset val="100"/>
        <c:noMultiLvlLbl val="0"/>
      </c:catAx>
      <c:valAx>
        <c:axId val="1300519488"/>
        <c:scaling>
          <c:orientation val="minMax"/>
        </c:scaling>
        <c:delete val="1"/>
        <c:axPos val="t"/>
        <c:numFmt formatCode="0%" sourceLinked="1"/>
        <c:majorTickMark val="none"/>
        <c:minorTickMark val="none"/>
        <c:tickLblPos val="nextTo"/>
        <c:crossAx val="1300576848"/>
        <c:crosses val="autoZero"/>
        <c:crossBetween val="between"/>
      </c:valAx>
      <c:spPr>
        <a:noFill/>
        <a:ln w="25400">
          <a:noFill/>
        </a:ln>
        <a:effectLst/>
      </c:spPr>
    </c:plotArea>
    <c:legend>
      <c:legendPos val="b"/>
      <c:layout>
        <c:manualLayout>
          <c:xMode val="edge"/>
          <c:yMode val="edge"/>
          <c:x val="0"/>
          <c:y val="0.8598130629559958"/>
          <c:w val="1"/>
          <c:h val="0.140186834710779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ordia New" panose="020B0304020202020204" pitchFamily="34" charset="-34"/>
              <a:ea typeface="+mn-ea"/>
              <a:cs typeface="Cordia New" panose="020B0304020202020204" pitchFamily="34" charset="-34"/>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ordia New" panose="020B0304020202020204" pitchFamily="34" charset="-34"/>
          <a:cs typeface="Cordia New" panose="020B0304020202020204" pitchFamily="34" charset="-34"/>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Cordia New" panose="020B0304020202020204" pitchFamily="34" charset="-34"/>
                <a:ea typeface="+mn-ea"/>
                <a:cs typeface="Cordia New" panose="020B0304020202020204" pitchFamily="34" charset="-34"/>
              </a:defRPr>
            </a:pPr>
            <a:r>
              <a:rPr lang="en-US"/>
              <a:t>Age</a:t>
            </a:r>
          </a:p>
        </c:rich>
      </c:tx>
      <c:layout>
        <c:manualLayout>
          <c:xMode val="edge"/>
          <c:yMode val="edge"/>
          <c:x val="0.47356076317043189"/>
          <c:y val="3.8476354683215051E-2"/>
        </c:manualLayout>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Cordia New" panose="020B0304020202020204" pitchFamily="34" charset="-34"/>
              <a:ea typeface="+mn-ea"/>
              <a:cs typeface="Cordia New" panose="020B0304020202020204" pitchFamily="34" charset="-34"/>
            </a:defRPr>
          </a:pPr>
          <a:endParaRPr lang="en-US"/>
        </a:p>
      </c:txPr>
    </c:title>
    <c:autoTitleDeleted val="0"/>
    <c:plotArea>
      <c:layout>
        <c:manualLayout>
          <c:layoutTarget val="inner"/>
          <c:xMode val="edge"/>
          <c:yMode val="edge"/>
          <c:x val="3.5069063713736026E-2"/>
          <c:y val="0.41404661734563647"/>
          <c:w val="0.92986187257252795"/>
          <c:h val="0.39943705309046995"/>
        </c:manualLayout>
      </c:layout>
      <c:barChart>
        <c:barDir val="col"/>
        <c:grouping val="clustered"/>
        <c:varyColors val="0"/>
        <c:ser>
          <c:idx val="0"/>
          <c:order val="0"/>
          <c:tx>
            <c:strRef>
              <c:f>Sheet1!$B$1</c:f>
              <c:strCache>
                <c:ptCount val="1"/>
                <c:pt idx="0">
                  <c:v>Series 1</c:v>
                </c:pt>
              </c:strCache>
            </c:strRef>
          </c:tx>
          <c:spPr>
            <a:solidFill>
              <a:srgbClr val="E58E25"/>
            </a:solidFill>
            <a:ln>
              <a:noFill/>
            </a:ln>
            <a:effectLst/>
          </c:spPr>
          <c:invertIfNegative val="0"/>
          <c:dLbls>
            <c:spPr>
              <a:noFill/>
              <a:ln>
                <a:noFill/>
              </a:ln>
              <a:effectLst/>
            </c:spPr>
            <c:txPr>
              <a:bodyPr rot="0" spcFirstLastPara="1" vertOverflow="ellipsis" vert="horz" wrap="square" anchor="ctr" anchorCtr="1"/>
              <a:lstStyle/>
              <a:p>
                <a:pPr algn="ctr">
                  <a:defRPr sz="1600" b="0" i="0" u="none" strike="noStrike" kern="1200" baseline="0">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18-34</c:v>
                </c:pt>
                <c:pt idx="1">
                  <c:v>35-54</c:v>
                </c:pt>
                <c:pt idx="2">
                  <c:v>55+</c:v>
                </c:pt>
              </c:strCache>
            </c:strRef>
          </c:cat>
          <c:val>
            <c:numRef>
              <c:f>Sheet1!$B$2:$B$4</c:f>
              <c:numCache>
                <c:formatCode>0%</c:formatCode>
                <c:ptCount val="3"/>
                <c:pt idx="0">
                  <c:v>0.22</c:v>
                </c:pt>
                <c:pt idx="1">
                  <c:v>0.44</c:v>
                </c:pt>
                <c:pt idx="2">
                  <c:v>0.33</c:v>
                </c:pt>
              </c:numCache>
            </c:numRef>
          </c:val>
          <c:extLst>
            <c:ext xmlns:c16="http://schemas.microsoft.com/office/drawing/2014/chart" uri="{C3380CC4-5D6E-409C-BE32-E72D297353CC}">
              <c16:uniqueId val="{00000000-F590-0A4E-ABF5-4467B73DA4FF}"/>
            </c:ext>
          </c:extLst>
        </c:ser>
        <c:dLbls>
          <c:showLegendKey val="0"/>
          <c:showVal val="0"/>
          <c:showCatName val="0"/>
          <c:showSerName val="0"/>
          <c:showPercent val="0"/>
          <c:showBubbleSize val="0"/>
        </c:dLbls>
        <c:gapWidth val="219"/>
        <c:overlap val="-27"/>
        <c:axId val="796278896"/>
        <c:axId val="796283816"/>
      </c:barChart>
      <c:catAx>
        <c:axId val="796278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ordia New" panose="020B0304020202020204" pitchFamily="34" charset="-34"/>
                <a:ea typeface="+mn-ea"/>
                <a:cs typeface="Cordia New" panose="020B0304020202020204" pitchFamily="34" charset="-34"/>
              </a:defRPr>
            </a:pPr>
            <a:endParaRPr lang="en-US"/>
          </a:p>
        </c:txPr>
        <c:crossAx val="796283816"/>
        <c:crosses val="autoZero"/>
        <c:auto val="1"/>
        <c:lblAlgn val="ctr"/>
        <c:lblOffset val="100"/>
        <c:noMultiLvlLbl val="0"/>
      </c:catAx>
      <c:valAx>
        <c:axId val="796283816"/>
        <c:scaling>
          <c:orientation val="minMax"/>
          <c:max val="0.70000000000000007"/>
        </c:scaling>
        <c:delete val="1"/>
        <c:axPos val="l"/>
        <c:numFmt formatCode="0%" sourceLinked="1"/>
        <c:majorTickMark val="out"/>
        <c:minorTickMark val="none"/>
        <c:tickLblPos val="nextTo"/>
        <c:crossAx val="796278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ordia New" panose="020B0304020202020204" pitchFamily="34" charset="-34"/>
          <a:cs typeface="Cordia New" panose="020B0304020202020204" pitchFamily="34" charset="-34"/>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Cordia New" panose="020B0304020202020204" pitchFamily="34" charset="-34"/>
                <a:ea typeface="+mn-ea"/>
                <a:cs typeface="Cordia New" panose="020B0304020202020204" pitchFamily="34" charset="-34"/>
              </a:defRPr>
            </a:pPr>
            <a:r>
              <a:rPr lang="en-US"/>
              <a:t>Income</a:t>
            </a:r>
          </a:p>
        </c:rich>
      </c:tx>
      <c:layout>
        <c:manualLayout>
          <c:xMode val="edge"/>
          <c:yMode val="edge"/>
          <c:x val="0.4558821722768801"/>
          <c:y val="4.961139931909149E-2"/>
        </c:manualLayout>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Cordia New" panose="020B0304020202020204" pitchFamily="34" charset="-34"/>
              <a:ea typeface="+mn-ea"/>
              <a:cs typeface="Cordia New" panose="020B0304020202020204" pitchFamily="34" charset="-34"/>
            </a:defRPr>
          </a:pPr>
          <a:endParaRPr lang="en-US"/>
        </a:p>
      </c:txPr>
    </c:title>
    <c:autoTitleDeleted val="0"/>
    <c:plotArea>
      <c:layout>
        <c:manualLayout>
          <c:layoutTarget val="inner"/>
          <c:xMode val="edge"/>
          <c:yMode val="edge"/>
          <c:x val="1.2712878145561454E-2"/>
          <c:y val="0.32482298299374784"/>
          <c:w val="0.98728712185443857"/>
          <c:h val="0.4224052365759246"/>
        </c:manualLayout>
      </c:layout>
      <c:barChart>
        <c:barDir val="col"/>
        <c:grouping val="clustered"/>
        <c:varyColors val="0"/>
        <c:ser>
          <c:idx val="0"/>
          <c:order val="0"/>
          <c:tx>
            <c:strRef>
              <c:f>Sheet1!$B$1</c:f>
              <c:strCache>
                <c:ptCount val="1"/>
                <c:pt idx="0">
                  <c:v>Series 1</c:v>
                </c:pt>
              </c:strCache>
            </c:strRef>
          </c:tx>
          <c:spPr>
            <a:solidFill>
              <a:srgbClr val="E53E3E"/>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&lt;$50k</c:v>
                </c:pt>
                <c:pt idx="1">
                  <c:v>$50-99k</c:v>
                </c:pt>
                <c:pt idx="2">
                  <c:v>$100k+</c:v>
                </c:pt>
                <c:pt idx="3">
                  <c:v>DK/NA</c:v>
                </c:pt>
              </c:strCache>
            </c:strRef>
          </c:cat>
          <c:val>
            <c:numRef>
              <c:f>Sheet1!$B$2:$B$5</c:f>
              <c:numCache>
                <c:formatCode>0%</c:formatCode>
                <c:ptCount val="4"/>
                <c:pt idx="0">
                  <c:v>0.28000000000000003</c:v>
                </c:pt>
                <c:pt idx="1">
                  <c:v>0.33</c:v>
                </c:pt>
                <c:pt idx="2">
                  <c:v>0.25</c:v>
                </c:pt>
                <c:pt idx="3">
                  <c:v>0.14000000000000001</c:v>
                </c:pt>
              </c:numCache>
            </c:numRef>
          </c:val>
          <c:extLst>
            <c:ext xmlns:c16="http://schemas.microsoft.com/office/drawing/2014/chart" uri="{C3380CC4-5D6E-409C-BE32-E72D297353CC}">
              <c16:uniqueId val="{00000000-F57D-FB44-A2CF-E764C3578486}"/>
            </c:ext>
          </c:extLst>
        </c:ser>
        <c:dLbls>
          <c:dLblPos val="outEnd"/>
          <c:showLegendKey val="0"/>
          <c:showVal val="1"/>
          <c:showCatName val="0"/>
          <c:showSerName val="0"/>
          <c:showPercent val="0"/>
          <c:showBubbleSize val="0"/>
        </c:dLbls>
        <c:gapWidth val="78"/>
        <c:overlap val="-27"/>
        <c:axId val="780435663"/>
        <c:axId val="780414447"/>
      </c:barChart>
      <c:catAx>
        <c:axId val="780435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Cordia New" panose="020B0304020202020204" pitchFamily="34" charset="-34"/>
                <a:ea typeface="+mn-ea"/>
                <a:cs typeface="Cordia New" panose="020B0304020202020204" pitchFamily="34" charset="-34"/>
              </a:defRPr>
            </a:pPr>
            <a:endParaRPr lang="en-US"/>
          </a:p>
        </c:txPr>
        <c:crossAx val="780414447"/>
        <c:crosses val="autoZero"/>
        <c:auto val="1"/>
        <c:lblAlgn val="ctr"/>
        <c:lblOffset val="100"/>
        <c:noMultiLvlLbl val="0"/>
      </c:catAx>
      <c:valAx>
        <c:axId val="780414447"/>
        <c:scaling>
          <c:orientation val="minMax"/>
        </c:scaling>
        <c:delete val="1"/>
        <c:axPos val="l"/>
        <c:numFmt formatCode="0%" sourceLinked="1"/>
        <c:majorTickMark val="none"/>
        <c:minorTickMark val="none"/>
        <c:tickLblPos val="nextTo"/>
        <c:crossAx val="7804356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ordia New" panose="020B0304020202020204" pitchFamily="34" charset="-34"/>
          <a:cs typeface="Cordia New" panose="020B0304020202020204" pitchFamily="34" charset="-34"/>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Cordia New" panose="020B0304020202020204" pitchFamily="34" charset="-34"/>
                <a:ea typeface="+mn-ea"/>
                <a:cs typeface="Cordia New" panose="020B0304020202020204" pitchFamily="34" charset="-34"/>
              </a:defRPr>
            </a:pPr>
            <a:r>
              <a:rPr lang="en-US"/>
              <a:t>Education</a:t>
            </a:r>
          </a:p>
        </c:rich>
      </c:tx>
      <c:layout>
        <c:manualLayout>
          <c:xMode val="edge"/>
          <c:yMode val="edge"/>
          <c:x val="0.42003175425269684"/>
          <c:y val="6.7666893466201989E-3"/>
        </c:manualLayout>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Cordia New" panose="020B0304020202020204" pitchFamily="34" charset="-34"/>
              <a:ea typeface="+mn-ea"/>
              <a:cs typeface="Cordia New" panose="020B0304020202020204" pitchFamily="34" charset="-34"/>
            </a:defRPr>
          </a:pPr>
          <a:endParaRPr lang="en-US"/>
        </a:p>
      </c:txPr>
    </c:title>
    <c:autoTitleDeleted val="0"/>
    <c:plotArea>
      <c:layout>
        <c:manualLayout>
          <c:layoutTarget val="inner"/>
          <c:xMode val="edge"/>
          <c:yMode val="edge"/>
          <c:x val="3.5069063713736026E-2"/>
          <c:y val="0.41404661734563647"/>
          <c:w val="0.92986187257252795"/>
          <c:h val="0.39943705309046995"/>
        </c:manualLayout>
      </c:layout>
      <c:barChart>
        <c:barDir val="col"/>
        <c:grouping val="clustered"/>
        <c:varyColors val="0"/>
        <c:ser>
          <c:idx val="0"/>
          <c:order val="0"/>
          <c:tx>
            <c:strRef>
              <c:f>Sheet1!$B$1</c:f>
              <c:strCache>
                <c:ptCount val="1"/>
                <c:pt idx="0">
                  <c:v>Series 1</c:v>
                </c:pt>
              </c:strCache>
            </c:strRef>
          </c:tx>
          <c:spPr>
            <a:solidFill>
              <a:srgbClr val="E58E25"/>
            </a:solidFill>
            <a:ln>
              <a:noFill/>
            </a:ln>
            <a:effectLst/>
          </c:spPr>
          <c:invertIfNegative val="0"/>
          <c:dLbls>
            <c:spPr>
              <a:noFill/>
              <a:ln>
                <a:noFill/>
              </a:ln>
              <a:effectLst/>
            </c:spPr>
            <c:txPr>
              <a:bodyPr rot="0" spcFirstLastPara="1" vertOverflow="ellipsis" vert="horz" wrap="square" anchor="ctr" anchorCtr="1"/>
              <a:lstStyle/>
              <a:p>
                <a:pPr algn="ctr">
                  <a:defRPr sz="1600" b="0" i="0" u="none" strike="noStrike" kern="1200" baseline="0">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HS or less</c:v>
                </c:pt>
                <c:pt idx="1">
                  <c:v>College/Tech school</c:v>
                </c:pt>
                <c:pt idx="2">
                  <c:v>Univ+</c:v>
                </c:pt>
              </c:strCache>
            </c:strRef>
          </c:cat>
          <c:val>
            <c:numRef>
              <c:f>Sheet1!$B$2:$B$4</c:f>
              <c:numCache>
                <c:formatCode>0%</c:formatCode>
                <c:ptCount val="3"/>
                <c:pt idx="0">
                  <c:v>0.41</c:v>
                </c:pt>
                <c:pt idx="1">
                  <c:v>0.3</c:v>
                </c:pt>
                <c:pt idx="2">
                  <c:v>0.28999999999999998</c:v>
                </c:pt>
              </c:numCache>
            </c:numRef>
          </c:val>
          <c:extLst>
            <c:ext xmlns:c16="http://schemas.microsoft.com/office/drawing/2014/chart" uri="{C3380CC4-5D6E-409C-BE32-E72D297353CC}">
              <c16:uniqueId val="{00000000-F590-0A4E-ABF5-4467B73DA4FF}"/>
            </c:ext>
          </c:extLst>
        </c:ser>
        <c:dLbls>
          <c:showLegendKey val="0"/>
          <c:showVal val="0"/>
          <c:showCatName val="0"/>
          <c:showSerName val="0"/>
          <c:showPercent val="0"/>
          <c:showBubbleSize val="0"/>
        </c:dLbls>
        <c:gapWidth val="31"/>
        <c:overlap val="-76"/>
        <c:axId val="796278896"/>
        <c:axId val="796283816"/>
      </c:barChart>
      <c:catAx>
        <c:axId val="796278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ordia New" panose="020B0304020202020204" pitchFamily="34" charset="-34"/>
                <a:ea typeface="+mn-ea"/>
                <a:cs typeface="Cordia New" panose="020B0304020202020204" pitchFamily="34" charset="-34"/>
              </a:defRPr>
            </a:pPr>
            <a:endParaRPr lang="en-US"/>
          </a:p>
        </c:txPr>
        <c:crossAx val="796283816"/>
        <c:crosses val="autoZero"/>
        <c:auto val="1"/>
        <c:lblAlgn val="ctr"/>
        <c:lblOffset val="100"/>
        <c:noMultiLvlLbl val="0"/>
      </c:catAx>
      <c:valAx>
        <c:axId val="796283816"/>
        <c:scaling>
          <c:orientation val="minMax"/>
          <c:max val="0.70000000000000007"/>
        </c:scaling>
        <c:delete val="1"/>
        <c:axPos val="l"/>
        <c:numFmt formatCode="0%" sourceLinked="1"/>
        <c:majorTickMark val="out"/>
        <c:minorTickMark val="none"/>
        <c:tickLblPos val="nextTo"/>
        <c:crossAx val="796278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ordia New" panose="020B0304020202020204" pitchFamily="34" charset="-34"/>
          <a:cs typeface="Cordia New" panose="020B0304020202020204" pitchFamily="34" charset="-34"/>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43725-E24D-4C65-B763-6E8BA50CC734}" type="datetimeFigureOut">
              <a:rPr lang="en-US" smtClean="0"/>
              <a:t>4/6/2022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C02E62-9B12-403E-98C1-66C771BFE542}" type="slidenum">
              <a:rPr lang="en-US" smtClean="0"/>
              <a:t>‹#›</a:t>
            </a:fld>
            <a:endParaRPr lang="en-US"/>
          </a:p>
        </p:txBody>
      </p:sp>
    </p:spTree>
    <p:extLst>
      <p:ext uri="{BB962C8B-B14F-4D97-AF65-F5344CB8AC3E}">
        <p14:creationId xmlns:p14="http://schemas.microsoft.com/office/powerpoint/2010/main" val="2724349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8C6117-720A-BA41-94E3-D0F7069024CE}" type="slidenum">
              <a:rPr lang="en-US" smtClean="0"/>
              <a:t>1</a:t>
            </a:fld>
            <a:endParaRPr lang="en-US"/>
          </a:p>
        </p:txBody>
      </p:sp>
    </p:spTree>
    <p:extLst>
      <p:ext uri="{BB962C8B-B14F-4D97-AF65-F5344CB8AC3E}">
        <p14:creationId xmlns:p14="http://schemas.microsoft.com/office/powerpoint/2010/main" val="3955536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9D3E52-2EFF-4101-926B-800BA1CDC101}" type="slidenum">
              <a:rPr lang="en-US" smtClean="0"/>
              <a:t>12</a:t>
            </a:fld>
            <a:endParaRPr lang="en-US"/>
          </a:p>
        </p:txBody>
      </p:sp>
    </p:spTree>
    <p:extLst>
      <p:ext uri="{BB962C8B-B14F-4D97-AF65-F5344CB8AC3E}">
        <p14:creationId xmlns:p14="http://schemas.microsoft.com/office/powerpoint/2010/main" val="333158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9D3E52-2EFF-4101-926B-800BA1CDC101}" type="slidenum">
              <a:rPr lang="en-US" smtClean="0"/>
              <a:t>13</a:t>
            </a:fld>
            <a:endParaRPr lang="en-US"/>
          </a:p>
        </p:txBody>
      </p:sp>
    </p:spTree>
    <p:extLst>
      <p:ext uri="{BB962C8B-B14F-4D97-AF65-F5344CB8AC3E}">
        <p14:creationId xmlns:p14="http://schemas.microsoft.com/office/powerpoint/2010/main" val="2217564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Symbol" panose="05050102010706020507" pitchFamily="18" charset="2"/>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B205FF9-23E8-1A40-B6EB-1F3D23B1D4F3}" type="slidenum">
              <a:rPr lang="en-US" smtClean="0"/>
              <a:t>2</a:t>
            </a:fld>
            <a:endParaRPr lang="en-US"/>
          </a:p>
        </p:txBody>
      </p:sp>
    </p:spTree>
    <p:extLst>
      <p:ext uri="{BB962C8B-B14F-4D97-AF65-F5344CB8AC3E}">
        <p14:creationId xmlns:p14="http://schemas.microsoft.com/office/powerpoint/2010/main" val="3925960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Symbol" panose="05050102010706020507" pitchFamily="18" charset="2"/>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B205FF9-23E8-1A40-B6EB-1F3D23B1D4F3}" type="slidenum">
              <a:rPr lang="en-US" smtClean="0"/>
              <a:t>3</a:t>
            </a:fld>
            <a:endParaRPr lang="en-US"/>
          </a:p>
        </p:txBody>
      </p:sp>
    </p:spTree>
    <p:extLst>
      <p:ext uri="{BB962C8B-B14F-4D97-AF65-F5344CB8AC3E}">
        <p14:creationId xmlns:p14="http://schemas.microsoft.com/office/powerpoint/2010/main" val="1666006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C02E62-9B12-403E-98C1-66C771BFE542}" type="slidenum">
              <a:rPr lang="en-US" smtClean="0"/>
              <a:t>5</a:t>
            </a:fld>
            <a:endParaRPr lang="en-US"/>
          </a:p>
        </p:txBody>
      </p:sp>
    </p:spTree>
    <p:extLst>
      <p:ext uri="{BB962C8B-B14F-4D97-AF65-F5344CB8AC3E}">
        <p14:creationId xmlns:p14="http://schemas.microsoft.com/office/powerpoint/2010/main" val="137098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C02E62-9B12-403E-98C1-66C771BFE542}" type="slidenum">
              <a:rPr lang="en-US" smtClean="0"/>
              <a:t>6</a:t>
            </a:fld>
            <a:endParaRPr lang="en-US"/>
          </a:p>
        </p:txBody>
      </p:sp>
    </p:spTree>
    <p:extLst>
      <p:ext uri="{BB962C8B-B14F-4D97-AF65-F5344CB8AC3E}">
        <p14:creationId xmlns:p14="http://schemas.microsoft.com/office/powerpoint/2010/main" val="3615058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C02E62-9B12-403E-98C1-66C771BFE542}" type="slidenum">
              <a:rPr lang="en-US" smtClean="0"/>
              <a:t>7</a:t>
            </a:fld>
            <a:endParaRPr lang="en-US"/>
          </a:p>
        </p:txBody>
      </p:sp>
    </p:spTree>
    <p:extLst>
      <p:ext uri="{BB962C8B-B14F-4D97-AF65-F5344CB8AC3E}">
        <p14:creationId xmlns:p14="http://schemas.microsoft.com/office/powerpoint/2010/main" val="265022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C02E62-9B12-403E-98C1-66C771BFE542}" type="slidenum">
              <a:rPr lang="en-US" smtClean="0"/>
              <a:t>8</a:t>
            </a:fld>
            <a:endParaRPr lang="en-US"/>
          </a:p>
        </p:txBody>
      </p:sp>
    </p:spTree>
    <p:extLst>
      <p:ext uri="{BB962C8B-B14F-4D97-AF65-F5344CB8AC3E}">
        <p14:creationId xmlns:p14="http://schemas.microsoft.com/office/powerpoint/2010/main" val="1132629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C02E62-9B12-403E-98C1-66C771BFE542}" type="slidenum">
              <a:rPr lang="en-US" smtClean="0"/>
              <a:t>9</a:t>
            </a:fld>
            <a:endParaRPr lang="en-US"/>
          </a:p>
        </p:txBody>
      </p:sp>
    </p:spTree>
    <p:extLst>
      <p:ext uri="{BB962C8B-B14F-4D97-AF65-F5344CB8AC3E}">
        <p14:creationId xmlns:p14="http://schemas.microsoft.com/office/powerpoint/2010/main" val="2079747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C02E62-9B12-403E-98C1-66C771BFE542}" type="slidenum">
              <a:rPr lang="en-US" smtClean="0"/>
              <a:t>10</a:t>
            </a:fld>
            <a:endParaRPr lang="en-US"/>
          </a:p>
        </p:txBody>
      </p:sp>
    </p:spTree>
    <p:extLst>
      <p:ext uri="{BB962C8B-B14F-4D97-AF65-F5344CB8AC3E}">
        <p14:creationId xmlns:p14="http://schemas.microsoft.com/office/powerpoint/2010/main" val="3084113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hart" Target="../charts/chart8.xml"/><Relationship Id="rId5" Type="http://schemas.openxmlformats.org/officeDocument/2006/relationships/image" Target="../media/image7.emf"/><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3C41A1D-BDAB-5B48-8FD2-902770CE67E6}"/>
              </a:ext>
            </a:extLst>
          </p:cNvPr>
          <p:cNvPicPr>
            <a:picLocks noChangeAspect="1"/>
          </p:cNvPicPr>
          <p:nvPr/>
        </p:nvPicPr>
        <p:blipFill rotWithShape="1">
          <a:blip r:embed="rId3">
            <a:extLst>
              <a:ext uri="{28A0092B-C50C-407E-A947-70E740481C1C}">
                <a14:useLocalDpi xmlns:a14="http://schemas.microsoft.com/office/drawing/2010/main" val="0"/>
              </a:ext>
            </a:extLst>
          </a:blip>
          <a:srcRect t="9504" b="9504"/>
          <a:stretch/>
        </p:blipFill>
        <p:spPr>
          <a:xfrm>
            <a:off x="0" y="0"/>
            <a:ext cx="12209092" cy="6858000"/>
          </a:xfrm>
          <a:prstGeom prst="rect">
            <a:avLst/>
          </a:prstGeom>
        </p:spPr>
      </p:pic>
      <p:sp>
        <p:nvSpPr>
          <p:cNvPr id="13" name="Rectangle 12">
            <a:extLst>
              <a:ext uri="{FF2B5EF4-FFF2-40B4-BE49-F238E27FC236}">
                <a16:creationId xmlns:a16="http://schemas.microsoft.com/office/drawing/2014/main" id="{48EF30C4-6686-B847-9696-CF6BB93A777B}"/>
              </a:ext>
            </a:extLst>
          </p:cNvPr>
          <p:cNvSpPr/>
          <p:nvPr/>
        </p:nvSpPr>
        <p:spPr>
          <a:xfrm>
            <a:off x="-25726" y="0"/>
            <a:ext cx="12234818" cy="6858000"/>
          </a:xfrm>
          <a:prstGeom prst="rect">
            <a:avLst/>
          </a:prstGeom>
          <a:gradFill>
            <a:gsLst>
              <a:gs pos="20000">
                <a:schemeClr val="bg1"/>
              </a:gs>
              <a:gs pos="58000">
                <a:srgbClr val="FAF9F3">
                  <a:alpha val="0"/>
                </a:srgbClr>
              </a:gs>
              <a:gs pos="35000">
                <a:srgbClr val="FAF9F3">
                  <a:alpha val="94027"/>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504C"/>
              </a:solidFill>
            </a:endParaRPr>
          </a:p>
        </p:txBody>
      </p:sp>
      <p:sp>
        <p:nvSpPr>
          <p:cNvPr id="15" name="TextBox 14">
            <a:extLst>
              <a:ext uri="{FF2B5EF4-FFF2-40B4-BE49-F238E27FC236}">
                <a16:creationId xmlns:a16="http://schemas.microsoft.com/office/drawing/2014/main" id="{E307AE3B-FE1E-CD44-B365-92CC2AAF3234}"/>
              </a:ext>
            </a:extLst>
          </p:cNvPr>
          <p:cNvSpPr txBox="1"/>
          <p:nvPr/>
        </p:nvSpPr>
        <p:spPr>
          <a:xfrm>
            <a:off x="557187" y="4540503"/>
            <a:ext cx="5184394" cy="738652"/>
          </a:xfrm>
          <a:prstGeom prst="rect">
            <a:avLst/>
          </a:prstGeom>
          <a:noFill/>
        </p:spPr>
        <p:txBody>
          <a:bodyPr wrap="square" lIns="91428" tIns="45714" rIns="91428" bIns="45714" rtlCol="0" anchor="t">
            <a:spAutoFit/>
          </a:bodyPr>
          <a:lstStyle/>
          <a:p>
            <a:r>
              <a:rPr lang="en-US" sz="2100">
                <a:solidFill>
                  <a:srgbClr val="552C88"/>
                </a:solidFill>
                <a:latin typeface="Montserrat Light"/>
              </a:rPr>
              <a:t>An Omnibus survey with Ontario residents. </a:t>
            </a:r>
            <a:endParaRPr lang="en-US" sz="2400" b="1">
              <a:solidFill>
                <a:srgbClr val="552C88"/>
              </a:solidFill>
              <a:latin typeface="Montserrat" pitchFamily="2" charset="77"/>
            </a:endParaRPr>
          </a:p>
        </p:txBody>
      </p:sp>
      <p:sp>
        <p:nvSpPr>
          <p:cNvPr id="16" name="TextBox 15">
            <a:extLst>
              <a:ext uri="{FF2B5EF4-FFF2-40B4-BE49-F238E27FC236}">
                <a16:creationId xmlns:a16="http://schemas.microsoft.com/office/drawing/2014/main" id="{62334D88-BC99-E742-8564-EF0211DDF167}"/>
              </a:ext>
            </a:extLst>
          </p:cNvPr>
          <p:cNvSpPr txBox="1"/>
          <p:nvPr/>
        </p:nvSpPr>
        <p:spPr>
          <a:xfrm>
            <a:off x="557186" y="1926608"/>
            <a:ext cx="5368243" cy="781777"/>
          </a:xfrm>
          <a:prstGeom prst="rect">
            <a:avLst/>
          </a:prstGeom>
        </p:spPr>
        <p:txBody>
          <a:bodyPr wrap="square" rtlCol="0" anchor="t">
            <a:noAutofit/>
          </a:bodyPr>
          <a:lstStyle/>
          <a:p>
            <a:r>
              <a:rPr lang="en-US" sz="5200" b="1" cap="all">
                <a:solidFill>
                  <a:srgbClr val="552C88"/>
                </a:solidFill>
                <a:latin typeface="Montserrat" pitchFamily="2" charset="77"/>
              </a:rPr>
              <a:t>ECONOMIC EQUALITY INSIGHTS</a:t>
            </a:r>
            <a:endParaRPr lang="en-US" sz="5200" b="1">
              <a:solidFill>
                <a:srgbClr val="552C88"/>
              </a:solidFill>
              <a:latin typeface="Montserrat" pitchFamily="2" charset="77"/>
            </a:endParaRPr>
          </a:p>
        </p:txBody>
      </p:sp>
      <p:sp>
        <p:nvSpPr>
          <p:cNvPr id="11" name="TextBox 10">
            <a:extLst>
              <a:ext uri="{FF2B5EF4-FFF2-40B4-BE49-F238E27FC236}">
                <a16:creationId xmlns:a16="http://schemas.microsoft.com/office/drawing/2014/main" id="{615858DA-5E7A-4159-908F-FE166EEC4198}"/>
              </a:ext>
            </a:extLst>
          </p:cNvPr>
          <p:cNvSpPr txBox="1"/>
          <p:nvPr/>
        </p:nvSpPr>
        <p:spPr>
          <a:xfrm>
            <a:off x="557187" y="5673213"/>
            <a:ext cx="5368243" cy="584775"/>
          </a:xfrm>
          <a:prstGeom prst="rect">
            <a:avLst/>
          </a:prstGeom>
          <a:noFill/>
        </p:spPr>
        <p:txBody>
          <a:bodyPr wrap="square" rtlCol="0" anchor="ctr">
            <a:spAutoFit/>
          </a:bodyPr>
          <a:lstStyle/>
          <a:p>
            <a:r>
              <a:rPr lang="en-CA" sz="1600" b="1" cap="all" dirty="0">
                <a:solidFill>
                  <a:srgbClr val="552C88"/>
                </a:solidFill>
                <a:latin typeface="Montserrat" pitchFamily="2" charset="77"/>
                <a:cs typeface="Aharoni" panose="02010803020104030203" pitchFamily="2" charset="-79"/>
              </a:rPr>
              <a:t>Report of findings</a:t>
            </a:r>
          </a:p>
          <a:p>
            <a:r>
              <a:rPr lang="en-US" sz="1600" i="1">
                <a:solidFill>
                  <a:srgbClr val="552C88"/>
                </a:solidFill>
                <a:latin typeface="Montserrat" pitchFamily="2" charset="77"/>
                <a:cs typeface="Aharoni" panose="02010803020104030203" pitchFamily="2" charset="-79"/>
              </a:rPr>
              <a:t>APRIL 4, 2022</a:t>
            </a:r>
            <a:endParaRPr lang="en-CA" sz="1600" i="1">
              <a:solidFill>
                <a:srgbClr val="552C88"/>
              </a:solidFill>
              <a:latin typeface="Montserrat" pitchFamily="2" charset="77"/>
              <a:cs typeface="Aharoni" panose="02010803020104030203" pitchFamily="2" charset="-79"/>
            </a:endParaRPr>
          </a:p>
        </p:txBody>
      </p:sp>
      <p:pic>
        <p:nvPicPr>
          <p:cNvPr id="14" name="Picture 13" descr="A picture containing object, clock, drawing&#10;&#10;Description automatically generated">
            <a:extLst>
              <a:ext uri="{FF2B5EF4-FFF2-40B4-BE49-F238E27FC236}">
                <a16:creationId xmlns:a16="http://schemas.microsoft.com/office/drawing/2014/main" id="{3CF32ABC-D154-4AD7-B34B-BFCD0254A8F9}"/>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44000"/>
                    </a14:imgEffect>
                  </a14:imgLayer>
                </a14:imgProps>
              </a:ext>
              <a:ext uri="{28A0092B-C50C-407E-A947-70E740481C1C}">
                <a14:useLocalDpi xmlns:a14="http://schemas.microsoft.com/office/drawing/2010/main"/>
              </a:ext>
            </a:extLst>
          </a:blip>
          <a:srcRect t="61091"/>
          <a:stretch/>
        </p:blipFill>
        <p:spPr>
          <a:xfrm>
            <a:off x="9430054" y="6089904"/>
            <a:ext cx="2204759" cy="168084"/>
          </a:xfrm>
          <a:prstGeom prst="rect">
            <a:avLst/>
          </a:prstGeom>
        </p:spPr>
      </p:pic>
      <p:pic>
        <p:nvPicPr>
          <p:cNvPr id="18" name="Picture 17">
            <a:extLst>
              <a:ext uri="{FF2B5EF4-FFF2-40B4-BE49-F238E27FC236}">
                <a16:creationId xmlns:a16="http://schemas.microsoft.com/office/drawing/2014/main" id="{FE3F1BBC-3DBC-4B44-9EFB-253D6F1352F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444" b="2444"/>
          <a:stretch/>
        </p:blipFill>
        <p:spPr>
          <a:xfrm>
            <a:off x="707523" y="805929"/>
            <a:ext cx="2646411" cy="950632"/>
          </a:xfrm>
          <a:prstGeom prst="rect">
            <a:avLst/>
          </a:prstGeom>
        </p:spPr>
      </p:pic>
      <p:pic>
        <p:nvPicPr>
          <p:cNvPr id="21" name="Picture 20" descr="A picture containing object, clock, drawing&#10;&#10;Description automatically generated">
            <a:extLst>
              <a:ext uri="{FF2B5EF4-FFF2-40B4-BE49-F238E27FC236}">
                <a16:creationId xmlns:a16="http://schemas.microsoft.com/office/drawing/2014/main" id="{59D3C0A1-834E-2642-A711-532C61D9DCF8}"/>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b="43142"/>
          <a:stretch/>
        </p:blipFill>
        <p:spPr>
          <a:xfrm>
            <a:off x="9430053" y="5825998"/>
            <a:ext cx="2204759" cy="245618"/>
          </a:xfrm>
          <a:prstGeom prst="rect">
            <a:avLst/>
          </a:prstGeom>
        </p:spPr>
      </p:pic>
    </p:spTree>
    <p:extLst>
      <p:ext uri="{BB962C8B-B14F-4D97-AF65-F5344CB8AC3E}">
        <p14:creationId xmlns:p14="http://schemas.microsoft.com/office/powerpoint/2010/main" val="3775043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FB2699-6DD3-DF4E-B13C-54A5A03BC2B2}"/>
              </a:ext>
            </a:extLst>
          </p:cNvPr>
          <p:cNvSpPr txBox="1"/>
          <p:nvPr/>
        </p:nvSpPr>
        <p:spPr>
          <a:xfrm>
            <a:off x="555863" y="994102"/>
            <a:ext cx="10988858" cy="461665"/>
          </a:xfrm>
          <a:prstGeom prst="rect">
            <a:avLst/>
          </a:prstGeom>
          <a:noFill/>
        </p:spPr>
        <p:txBody>
          <a:bodyPr wrap="square" rtlCol="0">
            <a:spAutoFit/>
          </a:bodyPr>
          <a:lstStyle/>
          <a:p>
            <a:pPr algn="just"/>
            <a:r>
              <a:rPr lang="en-CA" sz="1200" dirty="0">
                <a:solidFill>
                  <a:schemeClr val="tx1">
                    <a:lumMod val="75000"/>
                    <a:lumOff val="25000"/>
                  </a:schemeClr>
                </a:solidFill>
                <a:latin typeface="Montserrat" pitchFamily="2" charset="77"/>
                <a:cs typeface="Cordia New" panose="020B0304020202020204" pitchFamily="34" charset="-34"/>
              </a:rPr>
              <a:t>Pay transparency measures are considered important contributors to promoting women’s economic equality; in particular, a strong majority of Ontarians believe that requiring employers to disclose pay rates in job ads is an important option. </a:t>
            </a:r>
          </a:p>
        </p:txBody>
      </p:sp>
      <p:sp>
        <p:nvSpPr>
          <p:cNvPr id="7" name="Slide Number Placeholder 6">
            <a:extLst>
              <a:ext uri="{FF2B5EF4-FFF2-40B4-BE49-F238E27FC236}">
                <a16:creationId xmlns:a16="http://schemas.microsoft.com/office/drawing/2014/main" id="{31F6A227-1DB8-3546-B23E-49598A9C3D76}"/>
              </a:ext>
            </a:extLst>
          </p:cNvPr>
          <p:cNvSpPr>
            <a:spLocks noGrp="1"/>
          </p:cNvSpPr>
          <p:nvPr>
            <p:ph type="sldNum" sz="quarter" idx="12"/>
          </p:nvPr>
        </p:nvSpPr>
        <p:spPr>
          <a:xfrm>
            <a:off x="7417755" y="5991435"/>
            <a:ext cx="2742843" cy="365077"/>
          </a:xfrm>
        </p:spPr>
        <p:txBody>
          <a:bodyPr/>
          <a:lstStyle/>
          <a:p>
            <a:r>
              <a:rPr lang="en-US" dirty="0">
                <a:latin typeface="Montserrat" pitchFamily="2" charset="77"/>
              </a:rPr>
              <a:t>     </a:t>
            </a:r>
            <a:r>
              <a:rPr lang="en-US" sz="1400" dirty="0">
                <a:solidFill>
                  <a:schemeClr val="bg1">
                    <a:lumMod val="85000"/>
                  </a:schemeClr>
                </a:solidFill>
                <a:latin typeface="Montserrat" pitchFamily="2" charset="77"/>
              </a:rPr>
              <a:t>|</a:t>
            </a:r>
            <a:endParaRPr lang="en-US" dirty="0">
              <a:solidFill>
                <a:schemeClr val="bg1">
                  <a:lumMod val="85000"/>
                </a:schemeClr>
              </a:solidFill>
              <a:latin typeface="Montserrat" pitchFamily="2" charset="77"/>
            </a:endParaRPr>
          </a:p>
        </p:txBody>
      </p:sp>
      <p:sp>
        <p:nvSpPr>
          <p:cNvPr id="8" name="TextBox 7">
            <a:extLst>
              <a:ext uri="{FF2B5EF4-FFF2-40B4-BE49-F238E27FC236}">
                <a16:creationId xmlns:a16="http://schemas.microsoft.com/office/drawing/2014/main" id="{84BAC1B9-9A24-144D-A5C5-7F3669A183C5}"/>
              </a:ext>
            </a:extLst>
          </p:cNvPr>
          <p:cNvSpPr txBox="1"/>
          <p:nvPr/>
        </p:nvSpPr>
        <p:spPr>
          <a:xfrm>
            <a:off x="555863" y="6219034"/>
            <a:ext cx="8111552" cy="200055"/>
          </a:xfrm>
          <a:prstGeom prst="rect">
            <a:avLst/>
          </a:prstGeom>
          <a:noFill/>
        </p:spPr>
        <p:txBody>
          <a:bodyPr wrap="square" rtlCol="0" anchor="t">
            <a:spAutoFit/>
          </a:bodyPr>
          <a:lstStyle/>
          <a:p>
            <a:r>
              <a:rPr lang="en-US" sz="700">
                <a:solidFill>
                  <a:schemeClr val="bg1">
                    <a:lumMod val="65000"/>
                  </a:schemeClr>
                </a:solidFill>
                <a:latin typeface="Montserrat"/>
              </a:rPr>
              <a:t>INSIGHTS CREDIT: ENVIRONICS RESEARCH</a:t>
            </a:r>
            <a:endParaRPr lang="en-US" sz="700" cap="all">
              <a:solidFill>
                <a:schemeClr val="bg1">
                  <a:lumMod val="65000"/>
                </a:schemeClr>
              </a:solidFill>
              <a:latin typeface="Montserrat"/>
              <a:cs typeface="Cordia New"/>
            </a:endParaRPr>
          </a:p>
        </p:txBody>
      </p:sp>
      <p:cxnSp>
        <p:nvCxnSpPr>
          <p:cNvPr id="25" name="Straight Connector 24">
            <a:extLst>
              <a:ext uri="{FF2B5EF4-FFF2-40B4-BE49-F238E27FC236}">
                <a16:creationId xmlns:a16="http://schemas.microsoft.com/office/drawing/2014/main" id="{2E29BB9E-5654-0242-BD4B-B1501F5B9AF1}"/>
              </a:ext>
            </a:extLst>
          </p:cNvPr>
          <p:cNvCxnSpPr>
            <a:cxnSpLocks/>
          </p:cNvCxnSpPr>
          <p:nvPr/>
        </p:nvCxnSpPr>
        <p:spPr>
          <a:xfrm>
            <a:off x="644764" y="1713595"/>
            <a:ext cx="10899957" cy="16421"/>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4" name="Picture 33" descr="A picture containing object, clock, drawing&#10;&#10;Description automatically generated">
            <a:extLst>
              <a:ext uri="{FF2B5EF4-FFF2-40B4-BE49-F238E27FC236}">
                <a16:creationId xmlns:a16="http://schemas.microsoft.com/office/drawing/2014/main" id="{58B20861-C1AA-434A-B7E2-95F845678B8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62207" y="6095913"/>
            <a:ext cx="1082514" cy="206193"/>
          </a:xfrm>
          <a:prstGeom prst="rect">
            <a:avLst/>
          </a:prstGeom>
        </p:spPr>
      </p:pic>
      <p:sp>
        <p:nvSpPr>
          <p:cNvPr id="10" name="TextBox 9">
            <a:extLst>
              <a:ext uri="{FF2B5EF4-FFF2-40B4-BE49-F238E27FC236}">
                <a16:creationId xmlns:a16="http://schemas.microsoft.com/office/drawing/2014/main" id="{2B587B65-CEC0-46B4-B9F1-3D1F7D1C0CAB}"/>
              </a:ext>
            </a:extLst>
          </p:cNvPr>
          <p:cNvSpPr txBox="1"/>
          <p:nvPr/>
        </p:nvSpPr>
        <p:spPr>
          <a:xfrm>
            <a:off x="583199" y="1763721"/>
            <a:ext cx="10899957" cy="338554"/>
          </a:xfrm>
          <a:prstGeom prst="rect">
            <a:avLst/>
          </a:prstGeom>
          <a:noFill/>
        </p:spPr>
        <p:txBody>
          <a:bodyPr wrap="square" rtlCol="0">
            <a:spAutoFit/>
          </a:bodyPr>
          <a:lstStyle/>
          <a:p>
            <a:r>
              <a:rPr lang="en-US" sz="1600" i="1">
                <a:solidFill>
                  <a:schemeClr val="tx1">
                    <a:lumMod val="75000"/>
                    <a:lumOff val="25000"/>
                  </a:schemeClr>
                </a:solidFill>
                <a:latin typeface="Cordia New" panose="020B0304020202020204" pitchFamily="34" charset="-34"/>
                <a:cs typeface="Cordia New" panose="020B0304020202020204" pitchFamily="34" charset="-34"/>
              </a:rPr>
              <a:t>Q6. How important, if at all, are the following options when it comes to promoting women’s economic equality? (n=814)</a:t>
            </a:r>
          </a:p>
        </p:txBody>
      </p:sp>
      <p:graphicFrame>
        <p:nvGraphicFramePr>
          <p:cNvPr id="31" name="Chart 30">
            <a:extLst>
              <a:ext uri="{FF2B5EF4-FFF2-40B4-BE49-F238E27FC236}">
                <a16:creationId xmlns:a16="http://schemas.microsoft.com/office/drawing/2014/main" id="{B6F64B9B-1673-4432-9778-EC71D146A943}"/>
              </a:ext>
            </a:extLst>
          </p:cNvPr>
          <p:cNvGraphicFramePr/>
          <p:nvPr>
            <p:extLst>
              <p:ext uri="{D42A27DB-BD31-4B8C-83A1-F6EECF244321}">
                <p14:modId xmlns:p14="http://schemas.microsoft.com/office/powerpoint/2010/main" val="1654078170"/>
              </p:ext>
            </p:extLst>
          </p:nvPr>
        </p:nvGraphicFramePr>
        <p:xfrm>
          <a:off x="644764" y="2381333"/>
          <a:ext cx="7498417" cy="3450868"/>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Box 31">
            <a:extLst>
              <a:ext uri="{FF2B5EF4-FFF2-40B4-BE49-F238E27FC236}">
                <a16:creationId xmlns:a16="http://schemas.microsoft.com/office/drawing/2014/main" id="{CABEF85F-1428-450F-BD51-785D6E68CD76}"/>
              </a:ext>
            </a:extLst>
          </p:cNvPr>
          <p:cNvSpPr txBox="1"/>
          <p:nvPr/>
        </p:nvSpPr>
        <p:spPr>
          <a:xfrm>
            <a:off x="9611832" y="2329874"/>
            <a:ext cx="1932889" cy="2800767"/>
          </a:xfrm>
          <a:prstGeom prst="rect">
            <a:avLst/>
          </a:prstGeom>
          <a:noFill/>
        </p:spPr>
        <p:txBody>
          <a:bodyPr wrap="square" rtlCol="0">
            <a:spAutoFit/>
          </a:bodyPr>
          <a:lstStyle/>
          <a:p>
            <a:r>
              <a:rPr lang="en-US" sz="1600" b="1" dirty="0">
                <a:solidFill>
                  <a:schemeClr val="tx1">
                    <a:lumMod val="75000"/>
                    <a:lumOff val="25000"/>
                  </a:schemeClr>
                </a:solidFill>
                <a:latin typeface="Cordia New" panose="020B0304020202020204" pitchFamily="34" charset="-34"/>
                <a:cs typeface="Cordia New" panose="020B0304020202020204" pitchFamily="34" charset="-34"/>
              </a:rPr>
              <a:t>More likely to say “very important” to the statement “require employers to disclose pay rates in job ads”…</a:t>
            </a:r>
            <a:endParaRPr lang="en-US" sz="1600" dirty="0">
              <a:solidFill>
                <a:schemeClr val="tx1">
                  <a:lumMod val="75000"/>
                  <a:lumOff val="25000"/>
                </a:schemeClr>
              </a:solidFill>
              <a:latin typeface="Cordia New" panose="020B0304020202020204" pitchFamily="34" charset="-34"/>
              <a:cs typeface="Cordia New" panose="020B0304020202020204" pitchFamily="34" charset="-34"/>
            </a:endParaRPr>
          </a:p>
          <a:p>
            <a:pPr marL="285750" indent="-285750">
              <a:buFont typeface="Arial" panose="020B0604020202020204" pitchFamily="34" charset="0"/>
              <a:buChar char="•"/>
            </a:pPr>
            <a:r>
              <a:rPr lang="en-US" sz="1600" dirty="0">
                <a:solidFill>
                  <a:schemeClr val="tx1">
                    <a:lumMod val="75000"/>
                    <a:lumOff val="25000"/>
                  </a:schemeClr>
                </a:solidFill>
                <a:latin typeface="Cordia New" panose="020B0304020202020204" pitchFamily="34" charset="-34"/>
                <a:cs typeface="Cordia New" panose="020B0304020202020204" pitchFamily="34" charset="-34"/>
              </a:rPr>
              <a:t>Intends to vote for The NDP (60%), or Liberals (58%) as opposed to </a:t>
            </a:r>
            <a:r>
              <a:rPr lang="en-US" sz="1600">
                <a:solidFill>
                  <a:schemeClr val="tx1">
                    <a:lumMod val="75000"/>
                    <a:lumOff val="25000"/>
                  </a:schemeClr>
                </a:solidFill>
                <a:latin typeface="Cordia New"/>
                <a:cs typeface="Cordia New"/>
              </a:rPr>
              <a:t>Conservative</a:t>
            </a:r>
            <a:r>
              <a:rPr lang="en-US" sz="1600" dirty="0">
                <a:solidFill>
                  <a:schemeClr val="tx1">
                    <a:lumMod val="75000"/>
                    <a:lumOff val="25000"/>
                  </a:schemeClr>
                </a:solidFill>
                <a:latin typeface="Cordia New" panose="020B0304020202020204" pitchFamily="34" charset="-34"/>
                <a:cs typeface="Cordia New" panose="020B0304020202020204" pitchFamily="34" charset="-34"/>
              </a:rPr>
              <a:t> (41%)</a:t>
            </a:r>
          </a:p>
          <a:p>
            <a:pPr marL="285750" indent="-285750">
              <a:buFont typeface="Arial" panose="020B0604020202020204" pitchFamily="34" charset="0"/>
              <a:buChar char="•"/>
            </a:pPr>
            <a:r>
              <a:rPr lang="en-US" sz="1600" dirty="0">
                <a:solidFill>
                  <a:schemeClr val="tx1">
                    <a:lumMod val="75000"/>
                    <a:lumOff val="25000"/>
                  </a:schemeClr>
                </a:solidFill>
                <a:latin typeface="Cordia New" panose="020B0304020202020204" pitchFamily="34" charset="-34"/>
                <a:cs typeface="Cordia New" panose="020B0304020202020204" pitchFamily="34" charset="-34"/>
              </a:rPr>
              <a:t>Women (53%)</a:t>
            </a:r>
          </a:p>
          <a:p>
            <a:endParaRPr lang="en-US" sz="1600" dirty="0">
              <a:solidFill>
                <a:schemeClr val="tx1">
                  <a:lumMod val="75000"/>
                  <a:lumOff val="25000"/>
                </a:schemeClr>
              </a:solidFill>
              <a:latin typeface="Cordia New" panose="020B0304020202020204" pitchFamily="34" charset="-34"/>
              <a:cs typeface="Cordia New" panose="020B0304020202020204" pitchFamily="34" charset="-34"/>
            </a:endParaRPr>
          </a:p>
        </p:txBody>
      </p:sp>
      <p:graphicFrame>
        <p:nvGraphicFramePr>
          <p:cNvPr id="33" name="Table 32">
            <a:extLst>
              <a:ext uri="{FF2B5EF4-FFF2-40B4-BE49-F238E27FC236}">
                <a16:creationId xmlns:a16="http://schemas.microsoft.com/office/drawing/2014/main" id="{8DE237F3-9C08-4109-AB2C-849A112684DD}"/>
              </a:ext>
            </a:extLst>
          </p:cNvPr>
          <p:cNvGraphicFramePr>
            <a:graphicFrameLocks noGrp="1"/>
          </p:cNvGraphicFramePr>
          <p:nvPr>
            <p:extLst>
              <p:ext uri="{D42A27DB-BD31-4B8C-83A1-F6EECF244321}">
                <p14:modId xmlns:p14="http://schemas.microsoft.com/office/powerpoint/2010/main" val="590588871"/>
              </p:ext>
            </p:extLst>
          </p:nvPr>
        </p:nvGraphicFramePr>
        <p:xfrm>
          <a:off x="8143181" y="2143641"/>
          <a:ext cx="1291989" cy="3320208"/>
        </p:xfrm>
        <a:graphic>
          <a:graphicData uri="http://schemas.openxmlformats.org/drawingml/2006/table">
            <a:tbl>
              <a:tblPr firstRow="1" bandRow="1">
                <a:tableStyleId>{5C22544A-7EE6-4342-B048-85BDC9FD1C3A}</a:tableStyleId>
              </a:tblPr>
              <a:tblGrid>
                <a:gridCol w="1291989">
                  <a:extLst>
                    <a:ext uri="{9D8B030D-6E8A-4147-A177-3AD203B41FA5}">
                      <a16:colId xmlns:a16="http://schemas.microsoft.com/office/drawing/2014/main" val="65455026"/>
                    </a:ext>
                  </a:extLst>
                </a:gridCol>
              </a:tblGrid>
              <a:tr h="492071">
                <a:tc>
                  <a:txBody>
                    <a:bodyPr/>
                    <a:lstStyle/>
                    <a:p>
                      <a:pPr algn="ctr"/>
                      <a:r>
                        <a:rPr lang="en-US" sz="1600" b="0" i="0">
                          <a:solidFill>
                            <a:schemeClr val="tx1"/>
                          </a:solidFill>
                          <a:latin typeface="Cordia New"/>
                          <a:cs typeface="Cordia New"/>
                        </a:rPr>
                        <a:t>N</a:t>
                      </a:r>
                      <a:r>
                        <a:rPr lang="en-CA" sz="1600" b="0" i="0">
                          <a:solidFill>
                            <a:schemeClr val="tx1"/>
                          </a:solidFill>
                          <a:latin typeface="Cordia New"/>
                          <a:cs typeface="Cordia New"/>
                        </a:rPr>
                        <a:t>et Important: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7913955"/>
                  </a:ext>
                </a:extLst>
              </a:tr>
              <a:tr h="11717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ordia New"/>
                          <a:ea typeface="+mn-ea"/>
                          <a:cs typeface="Cordia New"/>
                        </a:rPr>
                        <a:t>84</a:t>
                      </a:r>
                      <a:r>
                        <a:rPr kumimoji="0" lang="en-CA" sz="1600" b="0" i="0" u="none" strike="noStrike" kern="1200" cap="none" spc="0" normalizeH="0" baseline="0" noProof="0">
                          <a:ln>
                            <a:noFill/>
                          </a:ln>
                          <a:solidFill>
                            <a:prstClr val="black"/>
                          </a:solidFill>
                          <a:effectLst/>
                          <a:uLnTx/>
                          <a:uFillTx/>
                          <a:latin typeface="Cordia New"/>
                          <a:ea typeface="+mn-ea"/>
                          <a:cs typeface="Cordia New"/>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03130544"/>
                  </a:ext>
                </a:extLst>
              </a:tr>
              <a:tr h="16563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ordia New"/>
                          <a:ea typeface="+mn-ea"/>
                          <a:cs typeface="Cordia New"/>
                        </a:rPr>
                        <a:t>71%</a:t>
                      </a:r>
                      <a:endParaRPr kumimoji="0" lang="en-CA" sz="1600" b="0" i="0" u="none" strike="noStrike" kern="1200" cap="none" spc="0" normalizeH="0" baseline="0" noProof="0">
                        <a:ln>
                          <a:noFill/>
                        </a:ln>
                        <a:solidFill>
                          <a:prstClr val="black"/>
                        </a:solidFill>
                        <a:effectLst/>
                        <a:uLnTx/>
                        <a:uFillTx/>
                        <a:latin typeface="Cordia New"/>
                        <a:ea typeface="+mn-ea"/>
                        <a:cs typeface="Cordia New"/>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6975560"/>
                  </a:ext>
                </a:extLst>
              </a:tr>
            </a:tbl>
          </a:graphicData>
        </a:graphic>
      </p:graphicFrame>
      <p:sp>
        <p:nvSpPr>
          <p:cNvPr id="35" name="Title 1">
            <a:extLst>
              <a:ext uri="{FF2B5EF4-FFF2-40B4-BE49-F238E27FC236}">
                <a16:creationId xmlns:a16="http://schemas.microsoft.com/office/drawing/2014/main" id="{1A3AF14E-D3B3-4B55-A310-DF9B2F626CDB}"/>
              </a:ext>
            </a:extLst>
          </p:cNvPr>
          <p:cNvSpPr txBox="1">
            <a:spLocks/>
          </p:cNvSpPr>
          <p:nvPr/>
        </p:nvSpPr>
        <p:spPr>
          <a:xfrm>
            <a:off x="555863" y="464374"/>
            <a:ext cx="11086788" cy="5255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dirty="0">
                <a:solidFill>
                  <a:srgbClr val="210544"/>
                </a:solidFill>
                <a:latin typeface="Montserrat Light" pitchFamily="2" charset="77"/>
                <a:ea typeface="Times New Roman" panose="02020603050405020304" pitchFamily="18" charset="0"/>
                <a:cs typeface="Cordia New"/>
              </a:rPr>
              <a:t>Equal Pay Coalition | </a:t>
            </a:r>
            <a:r>
              <a:rPr lang="en-CA" sz="2800" b="1" dirty="0">
                <a:solidFill>
                  <a:srgbClr val="210544"/>
                </a:solidFill>
                <a:latin typeface="Montserrat" pitchFamily="2" charset="77"/>
                <a:ea typeface="Times New Roman" panose="02020603050405020304" pitchFamily="18" charset="0"/>
                <a:cs typeface="Cordia New"/>
              </a:rPr>
              <a:t>Pay Transparency Measures</a:t>
            </a:r>
            <a:endParaRPr lang="en-CA" sz="2800" i="1" cap="all" dirty="0">
              <a:solidFill>
                <a:srgbClr val="210544"/>
              </a:solidFill>
              <a:latin typeface="Montserrat" pitchFamily="2" charset="77"/>
            </a:endParaRPr>
          </a:p>
        </p:txBody>
      </p:sp>
      <p:sp>
        <p:nvSpPr>
          <p:cNvPr id="36" name="TextBox 35">
            <a:extLst>
              <a:ext uri="{FF2B5EF4-FFF2-40B4-BE49-F238E27FC236}">
                <a16:creationId xmlns:a16="http://schemas.microsoft.com/office/drawing/2014/main" id="{2DB958F3-8179-454D-A05B-CE938D53C04F}"/>
              </a:ext>
            </a:extLst>
          </p:cNvPr>
          <p:cNvSpPr txBox="1"/>
          <p:nvPr/>
        </p:nvSpPr>
        <p:spPr>
          <a:xfrm>
            <a:off x="557187" y="6058438"/>
            <a:ext cx="5314878" cy="215444"/>
          </a:xfrm>
          <a:prstGeom prst="rect">
            <a:avLst/>
          </a:prstGeom>
          <a:noFill/>
        </p:spPr>
        <p:txBody>
          <a:bodyPr wrap="square" rtlCol="0">
            <a:spAutoFit/>
          </a:bodyPr>
          <a:lstStyle/>
          <a:p>
            <a:r>
              <a:rPr lang="en-US" sz="800" b="1">
                <a:solidFill>
                  <a:schemeClr val="bg1">
                    <a:lumMod val="75000"/>
                  </a:schemeClr>
                </a:solidFill>
                <a:latin typeface="Montserrat" pitchFamily="2" charset="77"/>
              </a:rPr>
              <a:t>ONTARIO EQUAL PAY COALITION  | OMNI SURVEY 2022 </a:t>
            </a:r>
            <a:endParaRPr lang="en-US" sz="800">
              <a:solidFill>
                <a:schemeClr val="bg1">
                  <a:lumMod val="75000"/>
                </a:schemeClr>
              </a:solidFill>
              <a:latin typeface="Montserrat" pitchFamily="2" charset="77"/>
            </a:endParaRPr>
          </a:p>
        </p:txBody>
      </p:sp>
    </p:spTree>
    <p:extLst>
      <p:ext uri="{BB962C8B-B14F-4D97-AF65-F5344CB8AC3E}">
        <p14:creationId xmlns:p14="http://schemas.microsoft.com/office/powerpoint/2010/main" val="2554951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E9E442-6003-CC48-AC88-AFC08F8ABC83}"/>
              </a:ext>
            </a:extLst>
          </p:cNvPr>
          <p:cNvPicPr>
            <a:picLocks noChangeAspect="1"/>
          </p:cNvPicPr>
          <p:nvPr/>
        </p:nvPicPr>
        <p:blipFill>
          <a:blip r:embed="rId2"/>
          <a:stretch>
            <a:fillRect/>
          </a:stretch>
        </p:blipFill>
        <p:spPr>
          <a:xfrm>
            <a:off x="793" y="10385"/>
            <a:ext cx="12190412" cy="6857106"/>
          </a:xfrm>
          <a:prstGeom prst="rect">
            <a:avLst/>
          </a:prstGeom>
          <a:solidFill>
            <a:srgbClr val="4B3281"/>
          </a:solidFill>
        </p:spPr>
      </p:pic>
      <p:sp>
        <p:nvSpPr>
          <p:cNvPr id="2" name="TextBox 1">
            <a:extLst>
              <a:ext uri="{FF2B5EF4-FFF2-40B4-BE49-F238E27FC236}">
                <a16:creationId xmlns:a16="http://schemas.microsoft.com/office/drawing/2014/main" id="{5FB7D2E2-2194-D94B-A6FA-2E7326D4C69E}"/>
              </a:ext>
            </a:extLst>
          </p:cNvPr>
          <p:cNvSpPr txBox="1"/>
          <p:nvPr/>
        </p:nvSpPr>
        <p:spPr>
          <a:xfrm>
            <a:off x="2012137" y="2972950"/>
            <a:ext cx="8167723" cy="861774"/>
          </a:xfrm>
          <a:prstGeom prst="rect">
            <a:avLst/>
          </a:prstGeom>
          <a:noFill/>
        </p:spPr>
        <p:txBody>
          <a:bodyPr wrap="square" rtlCol="0">
            <a:spAutoFit/>
          </a:bodyPr>
          <a:lstStyle/>
          <a:p>
            <a:pPr algn="ctr"/>
            <a:r>
              <a:rPr lang="en-US" sz="5000" dirty="0">
                <a:solidFill>
                  <a:schemeClr val="bg1"/>
                </a:solidFill>
                <a:latin typeface="Montserrat" pitchFamily="2" charset="77"/>
              </a:rPr>
              <a:t>DEMOGRAPHICS </a:t>
            </a:r>
            <a:endParaRPr lang="en-US" sz="5000" b="1" dirty="0">
              <a:solidFill>
                <a:schemeClr val="bg1"/>
              </a:solidFill>
              <a:latin typeface="Montserrat" pitchFamily="2" charset="77"/>
            </a:endParaRPr>
          </a:p>
        </p:txBody>
      </p:sp>
      <p:pic>
        <p:nvPicPr>
          <p:cNvPr id="6" name="Picture 5" descr="A picture containing drawing&#10;&#10;Description automatically generated">
            <a:extLst>
              <a:ext uri="{FF2B5EF4-FFF2-40B4-BE49-F238E27FC236}">
                <a16:creationId xmlns:a16="http://schemas.microsoft.com/office/drawing/2014/main" id="{43103F2C-7990-3547-A855-67D66D1E8E7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62345" y="6095939"/>
            <a:ext cx="1082376" cy="206167"/>
          </a:xfrm>
          <a:prstGeom prst="rect">
            <a:avLst/>
          </a:prstGeom>
        </p:spPr>
      </p:pic>
      <p:sp>
        <p:nvSpPr>
          <p:cNvPr id="7" name="Slide Number Placeholder 6">
            <a:extLst>
              <a:ext uri="{FF2B5EF4-FFF2-40B4-BE49-F238E27FC236}">
                <a16:creationId xmlns:a16="http://schemas.microsoft.com/office/drawing/2014/main" id="{36A9001A-5F84-DF4F-A61A-665FB8625D92}"/>
              </a:ext>
            </a:extLst>
          </p:cNvPr>
          <p:cNvSpPr>
            <a:spLocks noGrp="1"/>
          </p:cNvSpPr>
          <p:nvPr>
            <p:ph type="sldNum" sz="quarter" idx="12"/>
          </p:nvPr>
        </p:nvSpPr>
        <p:spPr>
          <a:xfrm>
            <a:off x="7417755" y="5991435"/>
            <a:ext cx="2742843" cy="365077"/>
          </a:xfrm>
        </p:spPr>
        <p:txBody>
          <a:bodyPr/>
          <a:lstStyle/>
          <a:p>
            <a:r>
              <a:rPr lang="en-US" dirty="0">
                <a:latin typeface="Montserrat" pitchFamily="2" charset="77"/>
              </a:rPr>
              <a:t>     </a:t>
            </a:r>
            <a:r>
              <a:rPr lang="en-US" sz="1400" dirty="0">
                <a:solidFill>
                  <a:schemeClr val="bg1">
                    <a:lumMod val="85000"/>
                  </a:schemeClr>
                </a:solidFill>
                <a:latin typeface="Montserrat" pitchFamily="2" charset="77"/>
              </a:rPr>
              <a:t>|</a:t>
            </a:r>
            <a:endParaRPr lang="en-US" dirty="0">
              <a:solidFill>
                <a:schemeClr val="bg1">
                  <a:lumMod val="85000"/>
                </a:schemeClr>
              </a:solidFill>
              <a:latin typeface="Montserrat" pitchFamily="2" charset="77"/>
            </a:endParaRPr>
          </a:p>
        </p:txBody>
      </p:sp>
    </p:spTree>
    <p:extLst>
      <p:ext uri="{BB962C8B-B14F-4D97-AF65-F5344CB8AC3E}">
        <p14:creationId xmlns:p14="http://schemas.microsoft.com/office/powerpoint/2010/main" val="3748763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48F7F-556D-FF4B-BBC4-ADFE44AD292B}"/>
              </a:ext>
            </a:extLst>
          </p:cNvPr>
          <p:cNvSpPr txBox="1">
            <a:spLocks/>
          </p:cNvSpPr>
          <p:nvPr/>
        </p:nvSpPr>
        <p:spPr>
          <a:xfrm>
            <a:off x="555863" y="464374"/>
            <a:ext cx="10988858" cy="5255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400">
                <a:solidFill>
                  <a:srgbClr val="210544"/>
                </a:solidFill>
                <a:latin typeface="Montserrat Light" pitchFamily="2" charset="77"/>
                <a:ea typeface="Times New Roman" panose="02020603050405020304" pitchFamily="18" charset="0"/>
                <a:cs typeface="Cordia New"/>
              </a:rPr>
              <a:t>Equal Pay Coalition </a:t>
            </a:r>
            <a:r>
              <a:rPr lang="en-CA" sz="2600">
                <a:solidFill>
                  <a:srgbClr val="210544"/>
                </a:solidFill>
                <a:latin typeface="Montserrat Light" pitchFamily="2" charset="77"/>
                <a:ea typeface="Times New Roman" panose="02020603050405020304" pitchFamily="18" charset="0"/>
                <a:cs typeface="Cordia New"/>
              </a:rPr>
              <a:t>Study Participants | </a:t>
            </a:r>
            <a:r>
              <a:rPr lang="en-CA" sz="2600" b="1">
                <a:solidFill>
                  <a:srgbClr val="210544"/>
                </a:solidFill>
                <a:latin typeface="Montserrat" pitchFamily="2" charset="77"/>
                <a:ea typeface="Times New Roman" panose="02020603050405020304" pitchFamily="18" charset="0"/>
                <a:cs typeface="Cordia New"/>
              </a:rPr>
              <a:t>Demographics</a:t>
            </a:r>
            <a:endParaRPr lang="en-CA" sz="2600" cap="all">
              <a:solidFill>
                <a:srgbClr val="210544"/>
              </a:solidFill>
              <a:latin typeface="Montserrat" pitchFamily="2" charset="77"/>
            </a:endParaRPr>
          </a:p>
        </p:txBody>
      </p:sp>
      <p:sp>
        <p:nvSpPr>
          <p:cNvPr id="7" name="Slide Number Placeholder 6">
            <a:extLst>
              <a:ext uri="{FF2B5EF4-FFF2-40B4-BE49-F238E27FC236}">
                <a16:creationId xmlns:a16="http://schemas.microsoft.com/office/drawing/2014/main" id="{31F6A227-1DB8-3546-B23E-49598A9C3D76}"/>
              </a:ext>
            </a:extLst>
          </p:cNvPr>
          <p:cNvSpPr>
            <a:spLocks noGrp="1"/>
          </p:cNvSpPr>
          <p:nvPr>
            <p:ph type="sldNum" sz="quarter" idx="12"/>
          </p:nvPr>
        </p:nvSpPr>
        <p:spPr>
          <a:xfrm>
            <a:off x="7417755" y="5991435"/>
            <a:ext cx="2742843" cy="365077"/>
          </a:xfrm>
        </p:spPr>
        <p:txBody>
          <a:bodyPr/>
          <a:lstStyle/>
          <a:p>
            <a:r>
              <a:rPr lang="en-US" dirty="0">
                <a:latin typeface="Montserrat" pitchFamily="2" charset="77"/>
              </a:rPr>
              <a:t>    </a:t>
            </a:r>
            <a:r>
              <a:rPr lang="en-US" sz="1400" dirty="0">
                <a:solidFill>
                  <a:schemeClr val="bg1">
                    <a:lumMod val="85000"/>
                  </a:schemeClr>
                </a:solidFill>
                <a:latin typeface="Montserrat" pitchFamily="2" charset="77"/>
              </a:rPr>
              <a:t>|</a:t>
            </a:r>
            <a:endParaRPr lang="en-US" dirty="0">
              <a:solidFill>
                <a:schemeClr val="bg1">
                  <a:lumMod val="85000"/>
                </a:schemeClr>
              </a:solidFill>
              <a:latin typeface="Montserrat" pitchFamily="2" charset="77"/>
            </a:endParaRPr>
          </a:p>
        </p:txBody>
      </p:sp>
      <p:cxnSp>
        <p:nvCxnSpPr>
          <p:cNvPr id="25" name="Straight Connector 24">
            <a:extLst>
              <a:ext uri="{FF2B5EF4-FFF2-40B4-BE49-F238E27FC236}">
                <a16:creationId xmlns:a16="http://schemas.microsoft.com/office/drawing/2014/main" id="{2E29BB9E-5654-0242-BD4B-B1501F5B9AF1}"/>
              </a:ext>
            </a:extLst>
          </p:cNvPr>
          <p:cNvCxnSpPr>
            <a:cxnSpLocks/>
          </p:cNvCxnSpPr>
          <p:nvPr/>
        </p:nvCxnSpPr>
        <p:spPr>
          <a:xfrm>
            <a:off x="644764" y="1713595"/>
            <a:ext cx="10899957" cy="16421"/>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4" name="Picture 33" descr="A picture containing object, clock, drawing&#10;&#10;Description automatically generated">
            <a:extLst>
              <a:ext uri="{FF2B5EF4-FFF2-40B4-BE49-F238E27FC236}">
                <a16:creationId xmlns:a16="http://schemas.microsoft.com/office/drawing/2014/main" id="{58B20861-C1AA-434A-B7E2-95F845678B8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62207" y="6095913"/>
            <a:ext cx="1082514" cy="206193"/>
          </a:xfrm>
          <a:prstGeom prst="rect">
            <a:avLst/>
          </a:prstGeom>
        </p:spPr>
      </p:pic>
      <p:cxnSp>
        <p:nvCxnSpPr>
          <p:cNvPr id="42" name="Straight Connector 41">
            <a:extLst>
              <a:ext uri="{FF2B5EF4-FFF2-40B4-BE49-F238E27FC236}">
                <a16:creationId xmlns:a16="http://schemas.microsoft.com/office/drawing/2014/main" id="{F5BFCB09-DAB3-E747-981E-69F11EB7D741}"/>
              </a:ext>
            </a:extLst>
          </p:cNvPr>
          <p:cNvCxnSpPr>
            <a:cxnSpLocks/>
          </p:cNvCxnSpPr>
          <p:nvPr/>
        </p:nvCxnSpPr>
        <p:spPr>
          <a:xfrm flipH="1" flipV="1">
            <a:off x="640798" y="4004898"/>
            <a:ext cx="10903923" cy="7359"/>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3DA82AA-7BBF-A941-BD81-3D26DE0D572F}"/>
              </a:ext>
            </a:extLst>
          </p:cNvPr>
          <p:cNvCxnSpPr>
            <a:cxnSpLocks/>
          </p:cNvCxnSpPr>
          <p:nvPr/>
        </p:nvCxnSpPr>
        <p:spPr>
          <a:xfrm>
            <a:off x="5872065" y="2097729"/>
            <a:ext cx="0" cy="1884919"/>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47" name="Chart 46">
            <a:extLst>
              <a:ext uri="{FF2B5EF4-FFF2-40B4-BE49-F238E27FC236}">
                <a16:creationId xmlns:a16="http://schemas.microsoft.com/office/drawing/2014/main" id="{DC4EE39F-4133-1446-8FDD-7CC1049E94F4}"/>
              </a:ext>
            </a:extLst>
          </p:cNvPr>
          <p:cNvGraphicFramePr/>
          <p:nvPr>
            <p:extLst>
              <p:ext uri="{D42A27DB-BD31-4B8C-83A1-F6EECF244321}">
                <p14:modId xmlns:p14="http://schemas.microsoft.com/office/powerpoint/2010/main" val="583242721"/>
              </p:ext>
            </p:extLst>
          </p:nvPr>
        </p:nvGraphicFramePr>
        <p:xfrm>
          <a:off x="6050990" y="2014257"/>
          <a:ext cx="5113196" cy="1876841"/>
        </p:xfrm>
        <a:graphic>
          <a:graphicData uri="http://schemas.openxmlformats.org/drawingml/2006/chart">
            <c:chart xmlns:c="http://schemas.openxmlformats.org/drawingml/2006/chart" xmlns:r="http://schemas.openxmlformats.org/officeDocument/2006/relationships" r:id="rId4"/>
          </a:graphicData>
        </a:graphic>
      </p:graphicFrame>
      <p:sp>
        <p:nvSpPr>
          <p:cNvPr id="59" name="Freeform 117">
            <a:extLst>
              <a:ext uri="{FF2B5EF4-FFF2-40B4-BE49-F238E27FC236}">
                <a16:creationId xmlns:a16="http://schemas.microsoft.com/office/drawing/2014/main" id="{AFE22B8A-4D53-F64F-BDD8-211058A49F49}"/>
              </a:ext>
            </a:extLst>
          </p:cNvPr>
          <p:cNvSpPr>
            <a:spLocks/>
          </p:cNvSpPr>
          <p:nvPr/>
        </p:nvSpPr>
        <p:spPr bwMode="auto">
          <a:xfrm>
            <a:off x="2570910" y="2430617"/>
            <a:ext cx="643715" cy="575052"/>
          </a:xfrm>
          <a:custGeom>
            <a:avLst/>
            <a:gdLst>
              <a:gd name="T0" fmla="*/ 475 w 476"/>
              <a:gd name="T1" fmla="*/ 413 h 425"/>
              <a:gd name="T2" fmla="*/ 363 w 476"/>
              <a:gd name="T3" fmla="*/ 333 h 425"/>
              <a:gd name="T4" fmla="*/ 346 w 476"/>
              <a:gd name="T5" fmla="*/ 328 h 425"/>
              <a:gd name="T6" fmla="*/ 303 w 476"/>
              <a:gd name="T7" fmla="*/ 284 h 425"/>
              <a:gd name="T8" fmla="*/ 355 w 476"/>
              <a:gd name="T9" fmla="*/ 201 h 425"/>
              <a:gd name="T10" fmla="*/ 373 w 476"/>
              <a:gd name="T11" fmla="*/ 156 h 425"/>
              <a:gd name="T12" fmla="*/ 364 w 476"/>
              <a:gd name="T13" fmla="*/ 133 h 425"/>
              <a:gd name="T14" fmla="*/ 241 w 476"/>
              <a:gd name="T15" fmla="*/ 0 h 425"/>
              <a:gd name="T16" fmla="*/ 239 w 476"/>
              <a:gd name="T17" fmla="*/ 0 h 425"/>
              <a:gd name="T18" fmla="*/ 115 w 476"/>
              <a:gd name="T19" fmla="*/ 130 h 425"/>
              <a:gd name="T20" fmla="*/ 103 w 476"/>
              <a:gd name="T21" fmla="*/ 156 h 425"/>
              <a:gd name="T22" fmla="*/ 127 w 476"/>
              <a:gd name="T23" fmla="*/ 209 h 425"/>
              <a:gd name="T24" fmla="*/ 173 w 476"/>
              <a:gd name="T25" fmla="*/ 281 h 425"/>
              <a:gd name="T26" fmla="*/ 130 w 476"/>
              <a:gd name="T27" fmla="*/ 326 h 425"/>
              <a:gd name="T28" fmla="*/ 114 w 476"/>
              <a:gd name="T29" fmla="*/ 330 h 425"/>
              <a:gd name="T30" fmla="*/ 1 w 476"/>
              <a:gd name="T31" fmla="*/ 413 h 425"/>
              <a:gd name="T32" fmla="*/ 8 w 476"/>
              <a:gd name="T33" fmla="*/ 424 h 425"/>
              <a:gd name="T34" fmla="*/ 19 w 476"/>
              <a:gd name="T35" fmla="*/ 417 h 425"/>
              <a:gd name="T36" fmla="*/ 119 w 476"/>
              <a:gd name="T37" fmla="*/ 348 h 425"/>
              <a:gd name="T38" fmla="*/ 138 w 476"/>
              <a:gd name="T39" fmla="*/ 343 h 425"/>
              <a:gd name="T40" fmla="*/ 193 w 476"/>
              <a:gd name="T41" fmla="*/ 279 h 425"/>
              <a:gd name="T42" fmla="*/ 190 w 476"/>
              <a:gd name="T43" fmla="*/ 271 h 425"/>
              <a:gd name="T44" fmla="*/ 144 w 476"/>
              <a:gd name="T45" fmla="*/ 201 h 425"/>
              <a:gd name="T46" fmla="*/ 142 w 476"/>
              <a:gd name="T47" fmla="*/ 198 h 425"/>
              <a:gd name="T48" fmla="*/ 122 w 476"/>
              <a:gd name="T49" fmla="*/ 156 h 425"/>
              <a:gd name="T50" fmla="*/ 129 w 476"/>
              <a:gd name="T51" fmla="*/ 143 h 425"/>
              <a:gd name="T52" fmla="*/ 134 w 476"/>
              <a:gd name="T53" fmla="*/ 135 h 425"/>
              <a:gd name="T54" fmla="*/ 239 w 476"/>
              <a:gd name="T55" fmla="*/ 18 h 425"/>
              <a:gd name="T56" fmla="*/ 240 w 476"/>
              <a:gd name="T57" fmla="*/ 18 h 425"/>
              <a:gd name="T58" fmla="*/ 241 w 476"/>
              <a:gd name="T59" fmla="*/ 18 h 425"/>
              <a:gd name="T60" fmla="*/ 346 w 476"/>
              <a:gd name="T61" fmla="*/ 138 h 425"/>
              <a:gd name="T62" fmla="*/ 349 w 476"/>
              <a:gd name="T63" fmla="*/ 145 h 425"/>
              <a:gd name="T64" fmla="*/ 354 w 476"/>
              <a:gd name="T65" fmla="*/ 156 h 425"/>
              <a:gd name="T66" fmla="*/ 339 w 476"/>
              <a:gd name="T67" fmla="*/ 191 h 425"/>
              <a:gd name="T68" fmla="*/ 337 w 476"/>
              <a:gd name="T69" fmla="*/ 194 h 425"/>
              <a:gd name="T70" fmla="*/ 287 w 476"/>
              <a:gd name="T71" fmla="*/ 273 h 425"/>
              <a:gd name="T72" fmla="*/ 283 w 476"/>
              <a:gd name="T73" fmla="*/ 282 h 425"/>
              <a:gd name="T74" fmla="*/ 338 w 476"/>
              <a:gd name="T75" fmla="*/ 346 h 425"/>
              <a:gd name="T76" fmla="*/ 359 w 476"/>
              <a:gd name="T77" fmla="*/ 351 h 425"/>
              <a:gd name="T78" fmla="*/ 457 w 476"/>
              <a:gd name="T79" fmla="*/ 417 h 425"/>
              <a:gd name="T80" fmla="*/ 466 w 476"/>
              <a:gd name="T81" fmla="*/ 424 h 425"/>
              <a:gd name="T82" fmla="*/ 468 w 476"/>
              <a:gd name="T83" fmla="*/ 424 h 425"/>
              <a:gd name="T84" fmla="*/ 475 w 476"/>
              <a:gd name="T85" fmla="*/ 41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6" h="425">
                <a:moveTo>
                  <a:pt x="475" y="413"/>
                </a:moveTo>
                <a:cubicBezTo>
                  <a:pt x="459" y="354"/>
                  <a:pt x="396" y="340"/>
                  <a:pt x="363" y="333"/>
                </a:cubicBezTo>
                <a:cubicBezTo>
                  <a:pt x="355" y="331"/>
                  <a:pt x="349" y="330"/>
                  <a:pt x="346" y="328"/>
                </a:cubicBezTo>
                <a:cubicBezTo>
                  <a:pt x="323" y="318"/>
                  <a:pt x="308" y="303"/>
                  <a:pt x="303" y="284"/>
                </a:cubicBezTo>
                <a:cubicBezTo>
                  <a:pt x="325" y="264"/>
                  <a:pt x="344" y="234"/>
                  <a:pt x="355" y="201"/>
                </a:cubicBezTo>
                <a:cubicBezTo>
                  <a:pt x="366" y="186"/>
                  <a:pt x="373" y="170"/>
                  <a:pt x="373" y="156"/>
                </a:cubicBezTo>
                <a:cubicBezTo>
                  <a:pt x="373" y="147"/>
                  <a:pt x="370" y="140"/>
                  <a:pt x="364" y="133"/>
                </a:cubicBezTo>
                <a:cubicBezTo>
                  <a:pt x="361" y="59"/>
                  <a:pt x="307" y="1"/>
                  <a:pt x="241" y="0"/>
                </a:cubicBezTo>
                <a:cubicBezTo>
                  <a:pt x="240" y="0"/>
                  <a:pt x="239" y="0"/>
                  <a:pt x="239" y="0"/>
                </a:cubicBezTo>
                <a:cubicBezTo>
                  <a:pt x="174" y="0"/>
                  <a:pt x="121" y="57"/>
                  <a:pt x="115" y="130"/>
                </a:cubicBezTo>
                <a:cubicBezTo>
                  <a:pt x="107" y="136"/>
                  <a:pt x="103" y="145"/>
                  <a:pt x="103" y="156"/>
                </a:cubicBezTo>
                <a:cubicBezTo>
                  <a:pt x="103" y="172"/>
                  <a:pt x="112" y="191"/>
                  <a:pt x="127" y="209"/>
                </a:cubicBezTo>
                <a:cubicBezTo>
                  <a:pt x="138" y="238"/>
                  <a:pt x="154" y="263"/>
                  <a:pt x="173" y="281"/>
                </a:cubicBezTo>
                <a:cubicBezTo>
                  <a:pt x="168" y="301"/>
                  <a:pt x="153" y="316"/>
                  <a:pt x="130" y="326"/>
                </a:cubicBezTo>
                <a:cubicBezTo>
                  <a:pt x="128" y="327"/>
                  <a:pt x="121" y="328"/>
                  <a:pt x="114" y="330"/>
                </a:cubicBezTo>
                <a:cubicBezTo>
                  <a:pt x="80" y="338"/>
                  <a:pt x="17" y="353"/>
                  <a:pt x="1" y="413"/>
                </a:cubicBezTo>
                <a:cubicBezTo>
                  <a:pt x="0" y="418"/>
                  <a:pt x="3" y="423"/>
                  <a:pt x="8" y="424"/>
                </a:cubicBezTo>
                <a:cubicBezTo>
                  <a:pt x="13" y="425"/>
                  <a:pt x="18" y="422"/>
                  <a:pt x="19" y="417"/>
                </a:cubicBezTo>
                <a:cubicBezTo>
                  <a:pt x="33" y="369"/>
                  <a:pt x="86" y="356"/>
                  <a:pt x="119" y="348"/>
                </a:cubicBezTo>
                <a:cubicBezTo>
                  <a:pt x="127" y="346"/>
                  <a:pt x="134" y="345"/>
                  <a:pt x="138" y="343"/>
                </a:cubicBezTo>
                <a:cubicBezTo>
                  <a:pt x="176" y="326"/>
                  <a:pt x="189" y="299"/>
                  <a:pt x="193" y="279"/>
                </a:cubicBezTo>
                <a:cubicBezTo>
                  <a:pt x="193" y="276"/>
                  <a:pt x="192" y="273"/>
                  <a:pt x="190" y="271"/>
                </a:cubicBezTo>
                <a:cubicBezTo>
                  <a:pt x="171" y="254"/>
                  <a:pt x="154" y="229"/>
                  <a:pt x="144" y="201"/>
                </a:cubicBezTo>
                <a:cubicBezTo>
                  <a:pt x="144" y="200"/>
                  <a:pt x="143" y="199"/>
                  <a:pt x="142" y="198"/>
                </a:cubicBezTo>
                <a:cubicBezTo>
                  <a:pt x="129" y="183"/>
                  <a:pt x="122" y="168"/>
                  <a:pt x="122" y="156"/>
                </a:cubicBezTo>
                <a:cubicBezTo>
                  <a:pt x="122" y="150"/>
                  <a:pt x="124" y="146"/>
                  <a:pt x="129" y="143"/>
                </a:cubicBezTo>
                <a:cubicBezTo>
                  <a:pt x="132" y="141"/>
                  <a:pt x="134" y="138"/>
                  <a:pt x="134" y="135"/>
                </a:cubicBezTo>
                <a:cubicBezTo>
                  <a:pt x="137" y="70"/>
                  <a:pt x="183" y="19"/>
                  <a:pt x="239" y="18"/>
                </a:cubicBezTo>
                <a:cubicBezTo>
                  <a:pt x="239" y="18"/>
                  <a:pt x="240" y="18"/>
                  <a:pt x="240" y="18"/>
                </a:cubicBezTo>
                <a:cubicBezTo>
                  <a:pt x="240" y="18"/>
                  <a:pt x="241" y="18"/>
                  <a:pt x="241" y="18"/>
                </a:cubicBezTo>
                <a:cubicBezTo>
                  <a:pt x="298" y="19"/>
                  <a:pt x="344" y="72"/>
                  <a:pt x="346" y="138"/>
                </a:cubicBezTo>
                <a:cubicBezTo>
                  <a:pt x="346" y="140"/>
                  <a:pt x="347" y="143"/>
                  <a:pt x="349" y="145"/>
                </a:cubicBezTo>
                <a:cubicBezTo>
                  <a:pt x="353" y="148"/>
                  <a:pt x="354" y="151"/>
                  <a:pt x="354" y="156"/>
                </a:cubicBezTo>
                <a:cubicBezTo>
                  <a:pt x="354" y="166"/>
                  <a:pt x="349" y="179"/>
                  <a:pt x="339" y="191"/>
                </a:cubicBezTo>
                <a:cubicBezTo>
                  <a:pt x="338" y="192"/>
                  <a:pt x="338" y="193"/>
                  <a:pt x="337" y="194"/>
                </a:cubicBezTo>
                <a:cubicBezTo>
                  <a:pt x="327" y="227"/>
                  <a:pt x="309" y="256"/>
                  <a:pt x="287" y="273"/>
                </a:cubicBezTo>
                <a:cubicBezTo>
                  <a:pt x="284" y="275"/>
                  <a:pt x="283" y="279"/>
                  <a:pt x="283" y="282"/>
                </a:cubicBezTo>
                <a:cubicBezTo>
                  <a:pt x="287" y="302"/>
                  <a:pt x="300" y="329"/>
                  <a:pt x="338" y="346"/>
                </a:cubicBezTo>
                <a:cubicBezTo>
                  <a:pt x="343" y="348"/>
                  <a:pt x="350" y="349"/>
                  <a:pt x="359" y="351"/>
                </a:cubicBezTo>
                <a:cubicBezTo>
                  <a:pt x="390" y="358"/>
                  <a:pt x="444" y="369"/>
                  <a:pt x="457" y="417"/>
                </a:cubicBezTo>
                <a:cubicBezTo>
                  <a:pt x="458" y="422"/>
                  <a:pt x="462" y="424"/>
                  <a:pt x="466" y="424"/>
                </a:cubicBezTo>
                <a:cubicBezTo>
                  <a:pt x="466" y="424"/>
                  <a:pt x="467" y="424"/>
                  <a:pt x="468" y="424"/>
                </a:cubicBezTo>
                <a:cubicBezTo>
                  <a:pt x="473" y="423"/>
                  <a:pt x="476" y="418"/>
                  <a:pt x="475" y="413"/>
                </a:cubicBezTo>
                <a:close/>
              </a:path>
            </a:pathLst>
          </a:custGeom>
          <a:solidFill>
            <a:schemeClr val="bg1">
              <a:lumMod val="50000"/>
            </a:schemeClr>
          </a:solidFill>
          <a:ln>
            <a:noFill/>
          </a:ln>
        </p:spPr>
        <p:txBody>
          <a:bodyPr vert="horz" wrap="square" lIns="121917" tIns="60958" rIns="121917" bIns="60958" numCol="1" anchor="t" anchorCtr="0" compatLnSpc="1">
            <a:prstTxWarp prst="textNoShape">
              <a:avLst/>
            </a:prstTxWarp>
          </a:bodyPr>
          <a:lstStyle/>
          <a:p>
            <a:endParaRPr lang="en-US" sz="1500">
              <a:latin typeface="Cordia New" panose="020B0304020202020204" pitchFamily="34" charset="-34"/>
              <a:cs typeface="Cordia New" panose="020B0304020202020204" pitchFamily="34" charset="-34"/>
            </a:endParaRPr>
          </a:p>
        </p:txBody>
      </p:sp>
      <p:sp>
        <p:nvSpPr>
          <p:cNvPr id="60" name="Freeform 143">
            <a:extLst>
              <a:ext uri="{FF2B5EF4-FFF2-40B4-BE49-F238E27FC236}">
                <a16:creationId xmlns:a16="http://schemas.microsoft.com/office/drawing/2014/main" id="{99DE0E27-F7CA-6A4B-9D08-FBF96F700795}"/>
              </a:ext>
            </a:extLst>
          </p:cNvPr>
          <p:cNvSpPr>
            <a:spLocks/>
          </p:cNvSpPr>
          <p:nvPr/>
        </p:nvSpPr>
        <p:spPr bwMode="auto">
          <a:xfrm>
            <a:off x="1489768" y="2431040"/>
            <a:ext cx="643715" cy="575052"/>
          </a:xfrm>
          <a:custGeom>
            <a:avLst/>
            <a:gdLst>
              <a:gd name="T0" fmla="*/ 475 w 476"/>
              <a:gd name="T1" fmla="*/ 413 h 425"/>
              <a:gd name="T2" fmla="*/ 363 w 476"/>
              <a:gd name="T3" fmla="*/ 333 h 425"/>
              <a:gd name="T4" fmla="*/ 346 w 476"/>
              <a:gd name="T5" fmla="*/ 328 h 425"/>
              <a:gd name="T6" fmla="*/ 306 w 476"/>
              <a:gd name="T7" fmla="*/ 291 h 425"/>
              <a:gd name="T8" fmla="*/ 395 w 476"/>
              <a:gd name="T9" fmla="*/ 269 h 425"/>
              <a:gd name="T10" fmla="*/ 398 w 476"/>
              <a:gd name="T11" fmla="*/ 261 h 425"/>
              <a:gd name="T12" fmla="*/ 394 w 476"/>
              <a:gd name="T13" fmla="*/ 254 h 425"/>
              <a:gd name="T14" fmla="*/ 359 w 476"/>
              <a:gd name="T15" fmla="*/ 138 h 425"/>
              <a:gd name="T16" fmla="*/ 326 w 476"/>
              <a:gd name="T17" fmla="*/ 41 h 425"/>
              <a:gd name="T18" fmla="*/ 242 w 476"/>
              <a:gd name="T19" fmla="*/ 0 h 425"/>
              <a:gd name="T20" fmla="*/ 239 w 476"/>
              <a:gd name="T21" fmla="*/ 0 h 425"/>
              <a:gd name="T22" fmla="*/ 118 w 476"/>
              <a:gd name="T23" fmla="*/ 135 h 425"/>
              <a:gd name="T24" fmla="*/ 83 w 476"/>
              <a:gd name="T25" fmla="*/ 251 h 425"/>
              <a:gd name="T26" fmla="*/ 78 w 476"/>
              <a:gd name="T27" fmla="*/ 258 h 425"/>
              <a:gd name="T28" fmla="*/ 82 w 476"/>
              <a:gd name="T29" fmla="*/ 266 h 425"/>
              <a:gd name="T30" fmla="*/ 170 w 476"/>
              <a:gd name="T31" fmla="*/ 290 h 425"/>
              <a:gd name="T32" fmla="*/ 131 w 476"/>
              <a:gd name="T33" fmla="*/ 326 h 425"/>
              <a:gd name="T34" fmla="*/ 115 w 476"/>
              <a:gd name="T35" fmla="*/ 330 h 425"/>
              <a:gd name="T36" fmla="*/ 2 w 476"/>
              <a:gd name="T37" fmla="*/ 413 h 425"/>
              <a:gd name="T38" fmla="*/ 8 w 476"/>
              <a:gd name="T39" fmla="*/ 424 h 425"/>
              <a:gd name="T40" fmla="*/ 20 w 476"/>
              <a:gd name="T41" fmla="*/ 417 h 425"/>
              <a:gd name="T42" fmla="*/ 119 w 476"/>
              <a:gd name="T43" fmla="*/ 348 h 425"/>
              <a:gd name="T44" fmla="*/ 138 w 476"/>
              <a:gd name="T45" fmla="*/ 343 h 425"/>
              <a:gd name="T46" fmla="*/ 193 w 476"/>
              <a:gd name="T47" fmla="*/ 279 h 425"/>
              <a:gd name="T48" fmla="*/ 190 w 476"/>
              <a:gd name="T49" fmla="*/ 271 h 425"/>
              <a:gd name="T50" fmla="*/ 181 w 476"/>
              <a:gd name="T51" fmla="*/ 269 h 425"/>
              <a:gd name="T52" fmla="*/ 104 w 476"/>
              <a:gd name="T53" fmla="*/ 258 h 425"/>
              <a:gd name="T54" fmla="*/ 136 w 476"/>
              <a:gd name="T55" fmla="*/ 135 h 425"/>
              <a:gd name="T56" fmla="*/ 239 w 476"/>
              <a:gd name="T57" fmla="*/ 18 h 425"/>
              <a:gd name="T58" fmla="*/ 240 w 476"/>
              <a:gd name="T59" fmla="*/ 18 h 425"/>
              <a:gd name="T60" fmla="*/ 241 w 476"/>
              <a:gd name="T61" fmla="*/ 18 h 425"/>
              <a:gd name="T62" fmla="*/ 340 w 476"/>
              <a:gd name="T63" fmla="*/ 138 h 425"/>
              <a:gd name="T64" fmla="*/ 373 w 476"/>
              <a:gd name="T65" fmla="*/ 261 h 425"/>
              <a:gd name="T66" fmla="*/ 294 w 476"/>
              <a:gd name="T67" fmla="*/ 271 h 425"/>
              <a:gd name="T68" fmla="*/ 286 w 476"/>
              <a:gd name="T69" fmla="*/ 274 h 425"/>
              <a:gd name="T70" fmla="*/ 284 w 476"/>
              <a:gd name="T71" fmla="*/ 282 h 425"/>
              <a:gd name="T72" fmla="*/ 339 w 476"/>
              <a:gd name="T73" fmla="*/ 346 h 425"/>
              <a:gd name="T74" fmla="*/ 359 w 476"/>
              <a:gd name="T75" fmla="*/ 351 h 425"/>
              <a:gd name="T76" fmla="*/ 457 w 476"/>
              <a:gd name="T77" fmla="*/ 417 h 425"/>
              <a:gd name="T78" fmla="*/ 466 w 476"/>
              <a:gd name="T79" fmla="*/ 424 h 425"/>
              <a:gd name="T80" fmla="*/ 468 w 476"/>
              <a:gd name="T81" fmla="*/ 424 h 425"/>
              <a:gd name="T82" fmla="*/ 475 w 476"/>
              <a:gd name="T83" fmla="*/ 41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6" h="425">
                <a:moveTo>
                  <a:pt x="475" y="413"/>
                </a:moveTo>
                <a:cubicBezTo>
                  <a:pt x="459" y="354"/>
                  <a:pt x="397" y="340"/>
                  <a:pt x="363" y="333"/>
                </a:cubicBezTo>
                <a:cubicBezTo>
                  <a:pt x="356" y="331"/>
                  <a:pt x="349" y="330"/>
                  <a:pt x="346" y="328"/>
                </a:cubicBezTo>
                <a:cubicBezTo>
                  <a:pt x="326" y="320"/>
                  <a:pt x="312" y="307"/>
                  <a:pt x="306" y="291"/>
                </a:cubicBezTo>
                <a:cubicBezTo>
                  <a:pt x="366" y="294"/>
                  <a:pt x="394" y="270"/>
                  <a:pt x="395" y="269"/>
                </a:cubicBezTo>
                <a:cubicBezTo>
                  <a:pt x="398" y="267"/>
                  <a:pt x="399" y="264"/>
                  <a:pt x="398" y="261"/>
                </a:cubicBezTo>
                <a:cubicBezTo>
                  <a:pt x="398" y="258"/>
                  <a:pt x="396" y="255"/>
                  <a:pt x="394" y="254"/>
                </a:cubicBezTo>
                <a:cubicBezTo>
                  <a:pt x="359" y="234"/>
                  <a:pt x="359" y="164"/>
                  <a:pt x="359" y="138"/>
                </a:cubicBezTo>
                <a:cubicBezTo>
                  <a:pt x="359" y="101"/>
                  <a:pt x="347" y="67"/>
                  <a:pt x="326" y="41"/>
                </a:cubicBezTo>
                <a:cubicBezTo>
                  <a:pt x="304" y="15"/>
                  <a:pt x="274" y="0"/>
                  <a:pt x="242" y="0"/>
                </a:cubicBezTo>
                <a:cubicBezTo>
                  <a:pt x="241" y="0"/>
                  <a:pt x="240" y="0"/>
                  <a:pt x="239" y="0"/>
                </a:cubicBezTo>
                <a:cubicBezTo>
                  <a:pt x="172" y="0"/>
                  <a:pt x="118" y="61"/>
                  <a:pt x="118" y="135"/>
                </a:cubicBezTo>
                <a:cubicBezTo>
                  <a:pt x="118" y="161"/>
                  <a:pt x="118" y="231"/>
                  <a:pt x="83" y="251"/>
                </a:cubicBezTo>
                <a:cubicBezTo>
                  <a:pt x="80" y="252"/>
                  <a:pt x="79" y="255"/>
                  <a:pt x="78" y="258"/>
                </a:cubicBezTo>
                <a:cubicBezTo>
                  <a:pt x="78" y="261"/>
                  <a:pt x="79" y="264"/>
                  <a:pt x="82" y="266"/>
                </a:cubicBezTo>
                <a:cubicBezTo>
                  <a:pt x="84" y="268"/>
                  <a:pt x="122" y="297"/>
                  <a:pt x="170" y="290"/>
                </a:cubicBezTo>
                <a:cubicBezTo>
                  <a:pt x="163" y="305"/>
                  <a:pt x="150" y="317"/>
                  <a:pt x="131" y="326"/>
                </a:cubicBezTo>
                <a:cubicBezTo>
                  <a:pt x="128" y="327"/>
                  <a:pt x="122" y="328"/>
                  <a:pt x="115" y="330"/>
                </a:cubicBezTo>
                <a:cubicBezTo>
                  <a:pt x="81" y="338"/>
                  <a:pt x="18" y="353"/>
                  <a:pt x="2" y="413"/>
                </a:cubicBezTo>
                <a:cubicBezTo>
                  <a:pt x="0" y="418"/>
                  <a:pt x="3" y="423"/>
                  <a:pt x="8" y="424"/>
                </a:cubicBezTo>
                <a:cubicBezTo>
                  <a:pt x="13" y="425"/>
                  <a:pt x="18" y="422"/>
                  <a:pt x="20" y="417"/>
                </a:cubicBezTo>
                <a:cubicBezTo>
                  <a:pt x="33" y="369"/>
                  <a:pt x="87" y="356"/>
                  <a:pt x="119" y="348"/>
                </a:cubicBezTo>
                <a:cubicBezTo>
                  <a:pt x="127" y="346"/>
                  <a:pt x="134" y="345"/>
                  <a:pt x="138" y="343"/>
                </a:cubicBezTo>
                <a:cubicBezTo>
                  <a:pt x="177" y="326"/>
                  <a:pt x="189" y="299"/>
                  <a:pt x="193" y="279"/>
                </a:cubicBezTo>
                <a:cubicBezTo>
                  <a:pt x="194" y="276"/>
                  <a:pt x="193" y="273"/>
                  <a:pt x="190" y="271"/>
                </a:cubicBezTo>
                <a:cubicBezTo>
                  <a:pt x="188" y="269"/>
                  <a:pt x="184" y="268"/>
                  <a:pt x="181" y="269"/>
                </a:cubicBezTo>
                <a:cubicBezTo>
                  <a:pt x="149" y="279"/>
                  <a:pt x="119" y="267"/>
                  <a:pt x="104" y="258"/>
                </a:cubicBezTo>
                <a:cubicBezTo>
                  <a:pt x="136" y="228"/>
                  <a:pt x="136" y="164"/>
                  <a:pt x="136" y="135"/>
                </a:cubicBezTo>
                <a:cubicBezTo>
                  <a:pt x="136" y="71"/>
                  <a:pt x="183" y="19"/>
                  <a:pt x="239" y="18"/>
                </a:cubicBezTo>
                <a:cubicBezTo>
                  <a:pt x="240" y="18"/>
                  <a:pt x="240" y="18"/>
                  <a:pt x="240" y="18"/>
                </a:cubicBezTo>
                <a:cubicBezTo>
                  <a:pt x="240" y="18"/>
                  <a:pt x="241" y="18"/>
                  <a:pt x="241" y="18"/>
                </a:cubicBezTo>
                <a:cubicBezTo>
                  <a:pt x="298" y="19"/>
                  <a:pt x="340" y="70"/>
                  <a:pt x="340" y="138"/>
                </a:cubicBezTo>
                <a:cubicBezTo>
                  <a:pt x="340" y="166"/>
                  <a:pt x="340" y="230"/>
                  <a:pt x="373" y="261"/>
                </a:cubicBezTo>
                <a:cubicBezTo>
                  <a:pt x="360" y="268"/>
                  <a:pt x="334" y="276"/>
                  <a:pt x="294" y="271"/>
                </a:cubicBezTo>
                <a:cubicBezTo>
                  <a:pt x="291" y="271"/>
                  <a:pt x="288" y="272"/>
                  <a:pt x="286" y="274"/>
                </a:cubicBezTo>
                <a:cubicBezTo>
                  <a:pt x="284" y="276"/>
                  <a:pt x="283" y="279"/>
                  <a:pt x="284" y="282"/>
                </a:cubicBezTo>
                <a:cubicBezTo>
                  <a:pt x="287" y="302"/>
                  <a:pt x="300" y="329"/>
                  <a:pt x="339" y="346"/>
                </a:cubicBezTo>
                <a:cubicBezTo>
                  <a:pt x="343" y="348"/>
                  <a:pt x="350" y="349"/>
                  <a:pt x="359" y="351"/>
                </a:cubicBezTo>
                <a:cubicBezTo>
                  <a:pt x="391" y="358"/>
                  <a:pt x="444" y="369"/>
                  <a:pt x="457" y="417"/>
                </a:cubicBezTo>
                <a:cubicBezTo>
                  <a:pt x="458" y="422"/>
                  <a:pt x="462" y="424"/>
                  <a:pt x="466" y="424"/>
                </a:cubicBezTo>
                <a:cubicBezTo>
                  <a:pt x="467" y="424"/>
                  <a:pt x="468" y="424"/>
                  <a:pt x="468" y="424"/>
                </a:cubicBezTo>
                <a:cubicBezTo>
                  <a:pt x="473" y="423"/>
                  <a:pt x="476" y="418"/>
                  <a:pt x="475" y="413"/>
                </a:cubicBezTo>
                <a:close/>
              </a:path>
            </a:pathLst>
          </a:custGeom>
          <a:solidFill>
            <a:schemeClr val="bg1">
              <a:lumMod val="50000"/>
            </a:schemeClr>
          </a:solidFill>
          <a:ln>
            <a:noFill/>
          </a:ln>
        </p:spPr>
        <p:txBody>
          <a:bodyPr vert="horz" wrap="square" lIns="121917" tIns="60958" rIns="121917" bIns="60958" numCol="1" anchor="t" anchorCtr="0" compatLnSpc="1">
            <a:prstTxWarp prst="textNoShape">
              <a:avLst/>
            </a:prstTxWarp>
          </a:bodyPr>
          <a:lstStyle/>
          <a:p>
            <a:endParaRPr lang="en-US" sz="1500">
              <a:latin typeface="Cordia New" panose="020B0304020202020204" pitchFamily="34" charset="-34"/>
              <a:cs typeface="Cordia New" panose="020B0304020202020204" pitchFamily="34" charset="-34"/>
            </a:endParaRPr>
          </a:p>
        </p:txBody>
      </p:sp>
      <p:sp>
        <p:nvSpPr>
          <p:cNvPr id="61" name="TextBox 60">
            <a:extLst>
              <a:ext uri="{FF2B5EF4-FFF2-40B4-BE49-F238E27FC236}">
                <a16:creationId xmlns:a16="http://schemas.microsoft.com/office/drawing/2014/main" id="{F74F483B-9C7E-D44D-B4AA-9EE9CDD7CA84}"/>
              </a:ext>
            </a:extLst>
          </p:cNvPr>
          <p:cNvSpPr txBox="1"/>
          <p:nvPr/>
        </p:nvSpPr>
        <p:spPr>
          <a:xfrm>
            <a:off x="2523626" y="3166265"/>
            <a:ext cx="643715" cy="519945"/>
          </a:xfrm>
          <a:prstGeom prst="rect">
            <a:avLst/>
          </a:prstGeom>
        </p:spPr>
        <p:txBody>
          <a:bodyPr vert="horz" wrap="square" lIns="91440" tIns="45720" rIns="91440" bIns="45720" rtlCol="0" anchor="t">
            <a:noAutofit/>
          </a:bodyPr>
          <a:lstStyle/>
          <a:p>
            <a:pPr algn="ctr">
              <a:lnSpc>
                <a:spcPct val="100000"/>
              </a:lnSpc>
            </a:pPr>
            <a:r>
              <a:rPr lang="en-US" sz="1500">
                <a:solidFill>
                  <a:srgbClr val="552C88"/>
                </a:solidFill>
                <a:latin typeface="Cordia New" panose="020B0304020202020204" pitchFamily="34" charset="-34"/>
                <a:cs typeface="Cordia New" panose="020B0304020202020204" pitchFamily="34" charset="-34"/>
              </a:rPr>
              <a:t>Male</a:t>
            </a:r>
          </a:p>
          <a:p>
            <a:pPr algn="ctr">
              <a:lnSpc>
                <a:spcPct val="100000"/>
              </a:lnSpc>
            </a:pPr>
            <a:r>
              <a:rPr lang="en-US" sz="1500">
                <a:solidFill>
                  <a:schemeClr val="tx1">
                    <a:lumMod val="75000"/>
                    <a:lumOff val="25000"/>
                  </a:schemeClr>
                </a:solidFill>
                <a:latin typeface="Cordia New" panose="020B0304020202020204" pitchFamily="34" charset="-34"/>
                <a:cs typeface="Cordia New" panose="020B0304020202020204" pitchFamily="34" charset="-34"/>
              </a:rPr>
              <a:t>49%</a:t>
            </a:r>
          </a:p>
        </p:txBody>
      </p:sp>
      <p:sp>
        <p:nvSpPr>
          <p:cNvPr id="62" name="TextBox 61">
            <a:extLst>
              <a:ext uri="{FF2B5EF4-FFF2-40B4-BE49-F238E27FC236}">
                <a16:creationId xmlns:a16="http://schemas.microsoft.com/office/drawing/2014/main" id="{1134B7FD-A04A-5C46-83AE-57A11E052454}"/>
              </a:ext>
            </a:extLst>
          </p:cNvPr>
          <p:cNvSpPr txBox="1"/>
          <p:nvPr/>
        </p:nvSpPr>
        <p:spPr>
          <a:xfrm>
            <a:off x="1395148" y="3172625"/>
            <a:ext cx="762499" cy="519945"/>
          </a:xfrm>
          <a:prstGeom prst="rect">
            <a:avLst/>
          </a:prstGeom>
        </p:spPr>
        <p:txBody>
          <a:bodyPr vert="horz" wrap="square" lIns="91440" tIns="45720" rIns="91440" bIns="45720" rtlCol="0" anchor="t">
            <a:noAutofit/>
          </a:bodyPr>
          <a:lstStyle/>
          <a:p>
            <a:pPr algn="ctr">
              <a:lnSpc>
                <a:spcPct val="100000"/>
              </a:lnSpc>
            </a:pPr>
            <a:r>
              <a:rPr lang="en-US" sz="1500">
                <a:solidFill>
                  <a:srgbClr val="552C88"/>
                </a:solidFill>
                <a:latin typeface="Cordia New" panose="020B0304020202020204" pitchFamily="34" charset="-34"/>
                <a:cs typeface="Cordia New" panose="020B0304020202020204" pitchFamily="34" charset="-34"/>
              </a:rPr>
              <a:t>Female</a:t>
            </a:r>
          </a:p>
          <a:p>
            <a:pPr algn="ctr">
              <a:lnSpc>
                <a:spcPct val="100000"/>
              </a:lnSpc>
            </a:pPr>
            <a:r>
              <a:rPr lang="en-US" sz="1500">
                <a:solidFill>
                  <a:schemeClr val="tx1">
                    <a:lumMod val="75000"/>
                    <a:lumOff val="25000"/>
                  </a:schemeClr>
                </a:solidFill>
                <a:latin typeface="Cordia New" panose="020B0304020202020204" pitchFamily="34" charset="-34"/>
                <a:cs typeface="Cordia New" panose="020B0304020202020204" pitchFamily="34" charset="-34"/>
              </a:rPr>
              <a:t>51%</a:t>
            </a:r>
          </a:p>
        </p:txBody>
      </p:sp>
      <p:sp>
        <p:nvSpPr>
          <p:cNvPr id="63" name="TextBox 62">
            <a:extLst>
              <a:ext uri="{FF2B5EF4-FFF2-40B4-BE49-F238E27FC236}">
                <a16:creationId xmlns:a16="http://schemas.microsoft.com/office/drawing/2014/main" id="{2FAA44A1-1383-034B-AF54-72A5DB476CD0}"/>
              </a:ext>
            </a:extLst>
          </p:cNvPr>
          <p:cNvSpPr txBox="1"/>
          <p:nvPr/>
        </p:nvSpPr>
        <p:spPr>
          <a:xfrm>
            <a:off x="3308368" y="3169027"/>
            <a:ext cx="1303663" cy="519945"/>
          </a:xfrm>
          <a:prstGeom prst="rect">
            <a:avLst/>
          </a:prstGeom>
        </p:spPr>
        <p:txBody>
          <a:bodyPr vert="horz" wrap="square" lIns="91440" tIns="45720" rIns="91440" bIns="45720" rtlCol="0" anchor="t">
            <a:noAutofit/>
          </a:bodyPr>
          <a:lstStyle/>
          <a:p>
            <a:pPr algn="ctr">
              <a:lnSpc>
                <a:spcPct val="100000"/>
              </a:lnSpc>
            </a:pPr>
            <a:r>
              <a:rPr lang="en-US" sz="1500">
                <a:solidFill>
                  <a:srgbClr val="552C88"/>
                </a:solidFill>
                <a:latin typeface="Cordia New" panose="020B0304020202020204" pitchFamily="34" charset="-34"/>
                <a:cs typeface="Cordia New" panose="020B0304020202020204" pitchFamily="34" charset="-34"/>
              </a:rPr>
              <a:t>Trans/Non-Binary</a:t>
            </a:r>
          </a:p>
          <a:p>
            <a:pPr algn="ctr">
              <a:lnSpc>
                <a:spcPct val="100000"/>
              </a:lnSpc>
            </a:pPr>
            <a:r>
              <a:rPr lang="en-US" sz="1500">
                <a:solidFill>
                  <a:schemeClr val="tx1">
                    <a:lumMod val="75000"/>
                    <a:lumOff val="25000"/>
                  </a:schemeClr>
                </a:solidFill>
                <a:latin typeface="Cordia New" panose="020B0304020202020204" pitchFamily="34" charset="-34"/>
                <a:cs typeface="Cordia New" panose="020B0304020202020204" pitchFamily="34" charset="-34"/>
              </a:rPr>
              <a:t>0%</a:t>
            </a:r>
          </a:p>
        </p:txBody>
      </p:sp>
      <p:pic>
        <p:nvPicPr>
          <p:cNvPr id="64" name="Picture 63">
            <a:extLst>
              <a:ext uri="{FF2B5EF4-FFF2-40B4-BE49-F238E27FC236}">
                <a16:creationId xmlns:a16="http://schemas.microsoft.com/office/drawing/2014/main" id="{8B27FEE2-4A58-0641-8F91-91CE99E290E4}"/>
              </a:ext>
            </a:extLst>
          </p:cNvPr>
          <p:cNvPicPr>
            <a:picLocks noChangeAspect="1"/>
          </p:cNvPicPr>
          <p:nvPr/>
        </p:nvPicPr>
        <p:blipFill>
          <a:blip r:embed="rId5"/>
          <a:stretch>
            <a:fillRect/>
          </a:stretch>
        </p:blipFill>
        <p:spPr>
          <a:xfrm>
            <a:off x="3639425" y="2434169"/>
            <a:ext cx="635000" cy="571500"/>
          </a:xfrm>
          <a:prstGeom prst="rect">
            <a:avLst/>
          </a:prstGeom>
        </p:spPr>
      </p:pic>
      <p:sp>
        <p:nvSpPr>
          <p:cNvPr id="65" name="TextBox 64">
            <a:extLst>
              <a:ext uri="{FF2B5EF4-FFF2-40B4-BE49-F238E27FC236}">
                <a16:creationId xmlns:a16="http://schemas.microsoft.com/office/drawing/2014/main" id="{E7D36B17-50D2-E443-9B3C-D05F95BCC780}"/>
              </a:ext>
            </a:extLst>
          </p:cNvPr>
          <p:cNvSpPr txBox="1"/>
          <p:nvPr/>
        </p:nvSpPr>
        <p:spPr>
          <a:xfrm>
            <a:off x="1676726" y="2028942"/>
            <a:ext cx="3075799" cy="348013"/>
          </a:xfrm>
          <a:prstGeom prst="rect">
            <a:avLst/>
          </a:prstGeom>
        </p:spPr>
        <p:txBody>
          <a:bodyPr vert="horz" wrap="square" lIns="91440" tIns="45720" rIns="91440" bIns="45720" rtlCol="0" anchor="t">
            <a:normAutofit lnSpcReduction="10000"/>
          </a:bodyPr>
          <a:lstStyle/>
          <a:p>
            <a:pPr algn="ctr"/>
            <a:r>
              <a:rPr lang="en-US">
                <a:solidFill>
                  <a:schemeClr val="tx1">
                    <a:lumMod val="65000"/>
                    <a:lumOff val="35000"/>
                  </a:schemeClr>
                </a:solidFill>
                <a:latin typeface="Cordia New" panose="020B0304020202020204" pitchFamily="34" charset="-34"/>
                <a:cs typeface="Cordia New" panose="020B0304020202020204" pitchFamily="34" charset="-34"/>
              </a:rPr>
              <a:t>Gender</a:t>
            </a:r>
            <a:endParaRPr lang="en-US" sz="1500">
              <a:solidFill>
                <a:schemeClr val="tx1">
                  <a:lumMod val="75000"/>
                  <a:lumOff val="25000"/>
                </a:schemeClr>
              </a:solidFill>
              <a:latin typeface="Cordia New" panose="020B0304020202020204" pitchFamily="34" charset="-34"/>
              <a:cs typeface="Cordia New" panose="020B0304020202020204" pitchFamily="34" charset="-34"/>
            </a:endParaRPr>
          </a:p>
        </p:txBody>
      </p:sp>
      <p:graphicFrame>
        <p:nvGraphicFramePr>
          <p:cNvPr id="66" name="Chart 65">
            <a:extLst>
              <a:ext uri="{FF2B5EF4-FFF2-40B4-BE49-F238E27FC236}">
                <a16:creationId xmlns:a16="http://schemas.microsoft.com/office/drawing/2014/main" id="{60368E91-7640-024B-B5AF-0FCD9A5A16A7}"/>
              </a:ext>
            </a:extLst>
          </p:cNvPr>
          <p:cNvGraphicFramePr/>
          <p:nvPr>
            <p:extLst>
              <p:ext uri="{D42A27DB-BD31-4B8C-83A1-F6EECF244321}">
                <p14:modId xmlns:p14="http://schemas.microsoft.com/office/powerpoint/2010/main" val="3307487268"/>
              </p:ext>
            </p:extLst>
          </p:nvPr>
        </p:nvGraphicFramePr>
        <p:xfrm>
          <a:off x="551898" y="4044239"/>
          <a:ext cx="10988857" cy="1822565"/>
        </p:xfrm>
        <a:graphic>
          <a:graphicData uri="http://schemas.openxmlformats.org/drawingml/2006/chart">
            <c:chart xmlns:c="http://schemas.openxmlformats.org/drawingml/2006/chart" xmlns:r="http://schemas.openxmlformats.org/officeDocument/2006/relationships" r:id="rId6"/>
          </a:graphicData>
        </a:graphic>
      </p:graphicFrame>
      <p:sp>
        <p:nvSpPr>
          <p:cNvPr id="22" name="Freeform 117">
            <a:extLst>
              <a:ext uri="{FF2B5EF4-FFF2-40B4-BE49-F238E27FC236}">
                <a16:creationId xmlns:a16="http://schemas.microsoft.com/office/drawing/2014/main" id="{F59BC340-8668-4282-94A5-AC573DB8AF6E}"/>
              </a:ext>
            </a:extLst>
          </p:cNvPr>
          <p:cNvSpPr>
            <a:spLocks/>
          </p:cNvSpPr>
          <p:nvPr/>
        </p:nvSpPr>
        <p:spPr bwMode="auto">
          <a:xfrm>
            <a:off x="4690462" y="2430617"/>
            <a:ext cx="643715" cy="575052"/>
          </a:xfrm>
          <a:custGeom>
            <a:avLst/>
            <a:gdLst>
              <a:gd name="T0" fmla="*/ 475 w 476"/>
              <a:gd name="T1" fmla="*/ 413 h 425"/>
              <a:gd name="T2" fmla="*/ 363 w 476"/>
              <a:gd name="T3" fmla="*/ 333 h 425"/>
              <a:gd name="T4" fmla="*/ 346 w 476"/>
              <a:gd name="T5" fmla="*/ 328 h 425"/>
              <a:gd name="T6" fmla="*/ 303 w 476"/>
              <a:gd name="T7" fmla="*/ 284 h 425"/>
              <a:gd name="T8" fmla="*/ 355 w 476"/>
              <a:gd name="T9" fmla="*/ 201 h 425"/>
              <a:gd name="T10" fmla="*/ 373 w 476"/>
              <a:gd name="T11" fmla="*/ 156 h 425"/>
              <a:gd name="T12" fmla="*/ 364 w 476"/>
              <a:gd name="T13" fmla="*/ 133 h 425"/>
              <a:gd name="T14" fmla="*/ 241 w 476"/>
              <a:gd name="T15" fmla="*/ 0 h 425"/>
              <a:gd name="T16" fmla="*/ 239 w 476"/>
              <a:gd name="T17" fmla="*/ 0 h 425"/>
              <a:gd name="T18" fmla="*/ 115 w 476"/>
              <a:gd name="T19" fmla="*/ 130 h 425"/>
              <a:gd name="T20" fmla="*/ 103 w 476"/>
              <a:gd name="T21" fmla="*/ 156 h 425"/>
              <a:gd name="T22" fmla="*/ 127 w 476"/>
              <a:gd name="T23" fmla="*/ 209 h 425"/>
              <a:gd name="T24" fmla="*/ 173 w 476"/>
              <a:gd name="T25" fmla="*/ 281 h 425"/>
              <a:gd name="T26" fmla="*/ 130 w 476"/>
              <a:gd name="T27" fmla="*/ 326 h 425"/>
              <a:gd name="T28" fmla="*/ 114 w 476"/>
              <a:gd name="T29" fmla="*/ 330 h 425"/>
              <a:gd name="T30" fmla="*/ 1 w 476"/>
              <a:gd name="T31" fmla="*/ 413 h 425"/>
              <a:gd name="T32" fmla="*/ 8 w 476"/>
              <a:gd name="T33" fmla="*/ 424 h 425"/>
              <a:gd name="T34" fmla="*/ 19 w 476"/>
              <a:gd name="T35" fmla="*/ 417 h 425"/>
              <a:gd name="T36" fmla="*/ 119 w 476"/>
              <a:gd name="T37" fmla="*/ 348 h 425"/>
              <a:gd name="T38" fmla="*/ 138 w 476"/>
              <a:gd name="T39" fmla="*/ 343 h 425"/>
              <a:gd name="T40" fmla="*/ 193 w 476"/>
              <a:gd name="T41" fmla="*/ 279 h 425"/>
              <a:gd name="T42" fmla="*/ 190 w 476"/>
              <a:gd name="T43" fmla="*/ 271 h 425"/>
              <a:gd name="T44" fmla="*/ 144 w 476"/>
              <a:gd name="T45" fmla="*/ 201 h 425"/>
              <a:gd name="T46" fmla="*/ 142 w 476"/>
              <a:gd name="T47" fmla="*/ 198 h 425"/>
              <a:gd name="T48" fmla="*/ 122 w 476"/>
              <a:gd name="T49" fmla="*/ 156 h 425"/>
              <a:gd name="T50" fmla="*/ 129 w 476"/>
              <a:gd name="T51" fmla="*/ 143 h 425"/>
              <a:gd name="T52" fmla="*/ 134 w 476"/>
              <a:gd name="T53" fmla="*/ 135 h 425"/>
              <a:gd name="T54" fmla="*/ 239 w 476"/>
              <a:gd name="T55" fmla="*/ 18 h 425"/>
              <a:gd name="T56" fmla="*/ 240 w 476"/>
              <a:gd name="T57" fmla="*/ 18 h 425"/>
              <a:gd name="T58" fmla="*/ 241 w 476"/>
              <a:gd name="T59" fmla="*/ 18 h 425"/>
              <a:gd name="T60" fmla="*/ 346 w 476"/>
              <a:gd name="T61" fmla="*/ 138 h 425"/>
              <a:gd name="T62" fmla="*/ 349 w 476"/>
              <a:gd name="T63" fmla="*/ 145 h 425"/>
              <a:gd name="T64" fmla="*/ 354 w 476"/>
              <a:gd name="T65" fmla="*/ 156 h 425"/>
              <a:gd name="T66" fmla="*/ 339 w 476"/>
              <a:gd name="T67" fmla="*/ 191 h 425"/>
              <a:gd name="T68" fmla="*/ 337 w 476"/>
              <a:gd name="T69" fmla="*/ 194 h 425"/>
              <a:gd name="T70" fmla="*/ 287 w 476"/>
              <a:gd name="T71" fmla="*/ 273 h 425"/>
              <a:gd name="T72" fmla="*/ 283 w 476"/>
              <a:gd name="T73" fmla="*/ 282 h 425"/>
              <a:gd name="T74" fmla="*/ 338 w 476"/>
              <a:gd name="T75" fmla="*/ 346 h 425"/>
              <a:gd name="T76" fmla="*/ 359 w 476"/>
              <a:gd name="T77" fmla="*/ 351 h 425"/>
              <a:gd name="T78" fmla="*/ 457 w 476"/>
              <a:gd name="T79" fmla="*/ 417 h 425"/>
              <a:gd name="T80" fmla="*/ 466 w 476"/>
              <a:gd name="T81" fmla="*/ 424 h 425"/>
              <a:gd name="T82" fmla="*/ 468 w 476"/>
              <a:gd name="T83" fmla="*/ 424 h 425"/>
              <a:gd name="T84" fmla="*/ 475 w 476"/>
              <a:gd name="T85" fmla="*/ 41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6" h="425">
                <a:moveTo>
                  <a:pt x="475" y="413"/>
                </a:moveTo>
                <a:cubicBezTo>
                  <a:pt x="459" y="354"/>
                  <a:pt x="396" y="340"/>
                  <a:pt x="363" y="333"/>
                </a:cubicBezTo>
                <a:cubicBezTo>
                  <a:pt x="355" y="331"/>
                  <a:pt x="349" y="330"/>
                  <a:pt x="346" y="328"/>
                </a:cubicBezTo>
                <a:cubicBezTo>
                  <a:pt x="323" y="318"/>
                  <a:pt x="308" y="303"/>
                  <a:pt x="303" y="284"/>
                </a:cubicBezTo>
                <a:cubicBezTo>
                  <a:pt x="325" y="264"/>
                  <a:pt x="344" y="234"/>
                  <a:pt x="355" y="201"/>
                </a:cubicBezTo>
                <a:cubicBezTo>
                  <a:pt x="366" y="186"/>
                  <a:pt x="373" y="170"/>
                  <a:pt x="373" y="156"/>
                </a:cubicBezTo>
                <a:cubicBezTo>
                  <a:pt x="373" y="147"/>
                  <a:pt x="370" y="140"/>
                  <a:pt x="364" y="133"/>
                </a:cubicBezTo>
                <a:cubicBezTo>
                  <a:pt x="361" y="59"/>
                  <a:pt x="307" y="1"/>
                  <a:pt x="241" y="0"/>
                </a:cubicBezTo>
                <a:cubicBezTo>
                  <a:pt x="240" y="0"/>
                  <a:pt x="239" y="0"/>
                  <a:pt x="239" y="0"/>
                </a:cubicBezTo>
                <a:cubicBezTo>
                  <a:pt x="174" y="0"/>
                  <a:pt x="121" y="57"/>
                  <a:pt x="115" y="130"/>
                </a:cubicBezTo>
                <a:cubicBezTo>
                  <a:pt x="107" y="136"/>
                  <a:pt x="103" y="145"/>
                  <a:pt x="103" y="156"/>
                </a:cubicBezTo>
                <a:cubicBezTo>
                  <a:pt x="103" y="172"/>
                  <a:pt x="112" y="191"/>
                  <a:pt x="127" y="209"/>
                </a:cubicBezTo>
                <a:cubicBezTo>
                  <a:pt x="138" y="238"/>
                  <a:pt x="154" y="263"/>
                  <a:pt x="173" y="281"/>
                </a:cubicBezTo>
                <a:cubicBezTo>
                  <a:pt x="168" y="301"/>
                  <a:pt x="153" y="316"/>
                  <a:pt x="130" y="326"/>
                </a:cubicBezTo>
                <a:cubicBezTo>
                  <a:pt x="128" y="327"/>
                  <a:pt x="121" y="328"/>
                  <a:pt x="114" y="330"/>
                </a:cubicBezTo>
                <a:cubicBezTo>
                  <a:pt x="80" y="338"/>
                  <a:pt x="17" y="353"/>
                  <a:pt x="1" y="413"/>
                </a:cubicBezTo>
                <a:cubicBezTo>
                  <a:pt x="0" y="418"/>
                  <a:pt x="3" y="423"/>
                  <a:pt x="8" y="424"/>
                </a:cubicBezTo>
                <a:cubicBezTo>
                  <a:pt x="13" y="425"/>
                  <a:pt x="18" y="422"/>
                  <a:pt x="19" y="417"/>
                </a:cubicBezTo>
                <a:cubicBezTo>
                  <a:pt x="33" y="369"/>
                  <a:pt x="86" y="356"/>
                  <a:pt x="119" y="348"/>
                </a:cubicBezTo>
                <a:cubicBezTo>
                  <a:pt x="127" y="346"/>
                  <a:pt x="134" y="345"/>
                  <a:pt x="138" y="343"/>
                </a:cubicBezTo>
                <a:cubicBezTo>
                  <a:pt x="176" y="326"/>
                  <a:pt x="189" y="299"/>
                  <a:pt x="193" y="279"/>
                </a:cubicBezTo>
                <a:cubicBezTo>
                  <a:pt x="193" y="276"/>
                  <a:pt x="192" y="273"/>
                  <a:pt x="190" y="271"/>
                </a:cubicBezTo>
                <a:cubicBezTo>
                  <a:pt x="171" y="254"/>
                  <a:pt x="154" y="229"/>
                  <a:pt x="144" y="201"/>
                </a:cubicBezTo>
                <a:cubicBezTo>
                  <a:pt x="144" y="200"/>
                  <a:pt x="143" y="199"/>
                  <a:pt x="142" y="198"/>
                </a:cubicBezTo>
                <a:cubicBezTo>
                  <a:pt x="129" y="183"/>
                  <a:pt x="122" y="168"/>
                  <a:pt x="122" y="156"/>
                </a:cubicBezTo>
                <a:cubicBezTo>
                  <a:pt x="122" y="150"/>
                  <a:pt x="124" y="146"/>
                  <a:pt x="129" y="143"/>
                </a:cubicBezTo>
                <a:cubicBezTo>
                  <a:pt x="132" y="141"/>
                  <a:pt x="134" y="138"/>
                  <a:pt x="134" y="135"/>
                </a:cubicBezTo>
                <a:cubicBezTo>
                  <a:pt x="137" y="70"/>
                  <a:pt x="183" y="19"/>
                  <a:pt x="239" y="18"/>
                </a:cubicBezTo>
                <a:cubicBezTo>
                  <a:pt x="239" y="18"/>
                  <a:pt x="240" y="18"/>
                  <a:pt x="240" y="18"/>
                </a:cubicBezTo>
                <a:cubicBezTo>
                  <a:pt x="240" y="18"/>
                  <a:pt x="241" y="18"/>
                  <a:pt x="241" y="18"/>
                </a:cubicBezTo>
                <a:cubicBezTo>
                  <a:pt x="298" y="19"/>
                  <a:pt x="344" y="72"/>
                  <a:pt x="346" y="138"/>
                </a:cubicBezTo>
                <a:cubicBezTo>
                  <a:pt x="346" y="140"/>
                  <a:pt x="347" y="143"/>
                  <a:pt x="349" y="145"/>
                </a:cubicBezTo>
                <a:cubicBezTo>
                  <a:pt x="353" y="148"/>
                  <a:pt x="354" y="151"/>
                  <a:pt x="354" y="156"/>
                </a:cubicBezTo>
                <a:cubicBezTo>
                  <a:pt x="354" y="166"/>
                  <a:pt x="349" y="179"/>
                  <a:pt x="339" y="191"/>
                </a:cubicBezTo>
                <a:cubicBezTo>
                  <a:pt x="338" y="192"/>
                  <a:pt x="338" y="193"/>
                  <a:pt x="337" y="194"/>
                </a:cubicBezTo>
                <a:cubicBezTo>
                  <a:pt x="327" y="227"/>
                  <a:pt x="309" y="256"/>
                  <a:pt x="287" y="273"/>
                </a:cubicBezTo>
                <a:cubicBezTo>
                  <a:pt x="284" y="275"/>
                  <a:pt x="283" y="279"/>
                  <a:pt x="283" y="282"/>
                </a:cubicBezTo>
                <a:cubicBezTo>
                  <a:pt x="287" y="302"/>
                  <a:pt x="300" y="329"/>
                  <a:pt x="338" y="346"/>
                </a:cubicBezTo>
                <a:cubicBezTo>
                  <a:pt x="343" y="348"/>
                  <a:pt x="350" y="349"/>
                  <a:pt x="359" y="351"/>
                </a:cubicBezTo>
                <a:cubicBezTo>
                  <a:pt x="390" y="358"/>
                  <a:pt x="444" y="369"/>
                  <a:pt x="457" y="417"/>
                </a:cubicBezTo>
                <a:cubicBezTo>
                  <a:pt x="458" y="422"/>
                  <a:pt x="462" y="424"/>
                  <a:pt x="466" y="424"/>
                </a:cubicBezTo>
                <a:cubicBezTo>
                  <a:pt x="466" y="424"/>
                  <a:pt x="467" y="424"/>
                  <a:pt x="468" y="424"/>
                </a:cubicBezTo>
                <a:cubicBezTo>
                  <a:pt x="473" y="423"/>
                  <a:pt x="476" y="418"/>
                  <a:pt x="475" y="413"/>
                </a:cubicBezTo>
                <a:close/>
              </a:path>
            </a:pathLst>
          </a:custGeom>
          <a:solidFill>
            <a:schemeClr val="bg1">
              <a:lumMod val="50000"/>
            </a:schemeClr>
          </a:solidFill>
          <a:ln>
            <a:noFill/>
          </a:ln>
        </p:spPr>
        <p:txBody>
          <a:bodyPr vert="horz" wrap="square" lIns="121917" tIns="60958" rIns="121917" bIns="60958" numCol="1" anchor="t" anchorCtr="0" compatLnSpc="1">
            <a:prstTxWarp prst="textNoShape">
              <a:avLst/>
            </a:prstTxWarp>
          </a:bodyPr>
          <a:lstStyle/>
          <a:p>
            <a:endParaRPr lang="en-US" sz="1500">
              <a:latin typeface="Cordia New" panose="020B0304020202020204" pitchFamily="34" charset="-34"/>
              <a:cs typeface="Cordia New" panose="020B0304020202020204" pitchFamily="34" charset="-34"/>
            </a:endParaRPr>
          </a:p>
        </p:txBody>
      </p:sp>
      <p:sp>
        <p:nvSpPr>
          <p:cNvPr id="23" name="TextBox 22">
            <a:extLst>
              <a:ext uri="{FF2B5EF4-FFF2-40B4-BE49-F238E27FC236}">
                <a16:creationId xmlns:a16="http://schemas.microsoft.com/office/drawing/2014/main" id="{09712099-595A-460F-A4C9-00A16554750D}"/>
              </a:ext>
            </a:extLst>
          </p:cNvPr>
          <p:cNvSpPr txBox="1"/>
          <p:nvPr/>
        </p:nvSpPr>
        <p:spPr>
          <a:xfrm>
            <a:off x="4606832" y="3158810"/>
            <a:ext cx="789941" cy="519945"/>
          </a:xfrm>
          <a:prstGeom prst="rect">
            <a:avLst/>
          </a:prstGeom>
        </p:spPr>
        <p:txBody>
          <a:bodyPr vert="horz" wrap="square" lIns="91440" tIns="45720" rIns="91440" bIns="45720" rtlCol="0" anchor="t">
            <a:noAutofit/>
          </a:bodyPr>
          <a:lstStyle/>
          <a:p>
            <a:pPr algn="ctr">
              <a:lnSpc>
                <a:spcPct val="100000"/>
              </a:lnSpc>
            </a:pPr>
            <a:r>
              <a:rPr lang="en-US" sz="1500">
                <a:solidFill>
                  <a:srgbClr val="552C88"/>
                </a:solidFill>
                <a:latin typeface="Cordia New" panose="020B0304020202020204" pitchFamily="34" charset="-34"/>
                <a:cs typeface="Cordia New" panose="020B0304020202020204" pitchFamily="34" charset="-34"/>
              </a:rPr>
              <a:t>Other</a:t>
            </a:r>
          </a:p>
          <a:p>
            <a:pPr algn="ctr">
              <a:lnSpc>
                <a:spcPct val="100000"/>
              </a:lnSpc>
            </a:pPr>
            <a:r>
              <a:rPr lang="en-US" sz="1500">
                <a:solidFill>
                  <a:schemeClr val="tx1">
                    <a:lumMod val="75000"/>
                    <a:lumOff val="25000"/>
                  </a:schemeClr>
                </a:solidFill>
                <a:latin typeface="Cordia New" panose="020B0304020202020204" pitchFamily="34" charset="-34"/>
                <a:cs typeface="Cordia New" panose="020B0304020202020204" pitchFamily="34" charset="-34"/>
              </a:rPr>
              <a:t>0%</a:t>
            </a:r>
          </a:p>
        </p:txBody>
      </p:sp>
      <p:sp>
        <p:nvSpPr>
          <p:cNvPr id="24" name="TextBox 23">
            <a:extLst>
              <a:ext uri="{FF2B5EF4-FFF2-40B4-BE49-F238E27FC236}">
                <a16:creationId xmlns:a16="http://schemas.microsoft.com/office/drawing/2014/main" id="{1F92BC78-DA5B-0C4E-B4A1-97FC745260B0}"/>
              </a:ext>
            </a:extLst>
          </p:cNvPr>
          <p:cNvSpPr txBox="1"/>
          <p:nvPr/>
        </p:nvSpPr>
        <p:spPr>
          <a:xfrm>
            <a:off x="555863" y="6219034"/>
            <a:ext cx="8111552" cy="200055"/>
          </a:xfrm>
          <a:prstGeom prst="rect">
            <a:avLst/>
          </a:prstGeom>
          <a:noFill/>
        </p:spPr>
        <p:txBody>
          <a:bodyPr wrap="square" rtlCol="0" anchor="t">
            <a:spAutoFit/>
          </a:bodyPr>
          <a:lstStyle/>
          <a:p>
            <a:r>
              <a:rPr lang="en-US" sz="700">
                <a:solidFill>
                  <a:schemeClr val="bg1">
                    <a:lumMod val="65000"/>
                  </a:schemeClr>
                </a:solidFill>
                <a:latin typeface="Montserrat"/>
              </a:rPr>
              <a:t>INSIGHTS CREDIT: ENVIRONICS RESEARCH</a:t>
            </a:r>
            <a:endParaRPr lang="en-US" sz="700" cap="all">
              <a:solidFill>
                <a:schemeClr val="bg1">
                  <a:lumMod val="65000"/>
                </a:schemeClr>
              </a:solidFill>
              <a:latin typeface="Montserrat"/>
              <a:cs typeface="Cordia New"/>
            </a:endParaRPr>
          </a:p>
        </p:txBody>
      </p:sp>
      <p:sp>
        <p:nvSpPr>
          <p:cNvPr id="26" name="TextBox 25">
            <a:extLst>
              <a:ext uri="{FF2B5EF4-FFF2-40B4-BE49-F238E27FC236}">
                <a16:creationId xmlns:a16="http://schemas.microsoft.com/office/drawing/2014/main" id="{5B7614E7-B787-492E-A1C2-3A9B292F7E12}"/>
              </a:ext>
            </a:extLst>
          </p:cNvPr>
          <p:cNvSpPr txBox="1"/>
          <p:nvPr/>
        </p:nvSpPr>
        <p:spPr>
          <a:xfrm>
            <a:off x="557187" y="6058438"/>
            <a:ext cx="5314878" cy="215444"/>
          </a:xfrm>
          <a:prstGeom prst="rect">
            <a:avLst/>
          </a:prstGeom>
          <a:noFill/>
        </p:spPr>
        <p:txBody>
          <a:bodyPr wrap="square" rtlCol="0">
            <a:spAutoFit/>
          </a:bodyPr>
          <a:lstStyle/>
          <a:p>
            <a:r>
              <a:rPr lang="en-US" sz="800" b="1">
                <a:solidFill>
                  <a:schemeClr val="bg1">
                    <a:lumMod val="75000"/>
                  </a:schemeClr>
                </a:solidFill>
                <a:latin typeface="Montserrat" pitchFamily="2" charset="77"/>
              </a:rPr>
              <a:t>ONTARIO EQUAL PAY COALITION  | OMNI SURVEY 2022 </a:t>
            </a:r>
            <a:endParaRPr lang="en-US" sz="800">
              <a:solidFill>
                <a:schemeClr val="bg1">
                  <a:lumMod val="75000"/>
                </a:schemeClr>
              </a:solidFill>
              <a:latin typeface="Montserrat" pitchFamily="2" charset="77"/>
            </a:endParaRPr>
          </a:p>
        </p:txBody>
      </p:sp>
    </p:spTree>
    <p:extLst>
      <p:ext uri="{BB962C8B-B14F-4D97-AF65-F5344CB8AC3E}">
        <p14:creationId xmlns:p14="http://schemas.microsoft.com/office/powerpoint/2010/main" val="4151717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1F6A227-1DB8-3546-B23E-49598A9C3D76}"/>
              </a:ext>
            </a:extLst>
          </p:cNvPr>
          <p:cNvSpPr>
            <a:spLocks noGrp="1"/>
          </p:cNvSpPr>
          <p:nvPr>
            <p:ph type="sldNum" sz="quarter" idx="12"/>
          </p:nvPr>
        </p:nvSpPr>
        <p:spPr>
          <a:xfrm>
            <a:off x="7417755" y="5991435"/>
            <a:ext cx="2742843" cy="365077"/>
          </a:xfrm>
        </p:spPr>
        <p:txBody>
          <a:bodyPr/>
          <a:lstStyle/>
          <a:p>
            <a:r>
              <a:rPr lang="en-US" dirty="0">
                <a:latin typeface="Montserrat" pitchFamily="2" charset="77"/>
              </a:rPr>
              <a:t>     </a:t>
            </a:r>
            <a:r>
              <a:rPr lang="en-US" sz="1400" dirty="0">
                <a:solidFill>
                  <a:schemeClr val="bg1">
                    <a:lumMod val="85000"/>
                  </a:schemeClr>
                </a:solidFill>
                <a:latin typeface="Montserrat" pitchFamily="2" charset="77"/>
              </a:rPr>
              <a:t>|</a:t>
            </a:r>
            <a:endParaRPr lang="en-US" dirty="0">
              <a:solidFill>
                <a:schemeClr val="bg1">
                  <a:lumMod val="85000"/>
                </a:schemeClr>
              </a:solidFill>
              <a:latin typeface="Montserrat" pitchFamily="2" charset="77"/>
            </a:endParaRPr>
          </a:p>
        </p:txBody>
      </p:sp>
      <p:cxnSp>
        <p:nvCxnSpPr>
          <p:cNvPr id="25" name="Straight Connector 24">
            <a:extLst>
              <a:ext uri="{FF2B5EF4-FFF2-40B4-BE49-F238E27FC236}">
                <a16:creationId xmlns:a16="http://schemas.microsoft.com/office/drawing/2014/main" id="{2E29BB9E-5654-0242-BD4B-B1501F5B9AF1}"/>
              </a:ext>
            </a:extLst>
          </p:cNvPr>
          <p:cNvCxnSpPr>
            <a:cxnSpLocks/>
          </p:cNvCxnSpPr>
          <p:nvPr/>
        </p:nvCxnSpPr>
        <p:spPr>
          <a:xfrm>
            <a:off x="644764" y="1713595"/>
            <a:ext cx="10899957" cy="16421"/>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4" name="Picture 33" descr="A picture containing object, clock, drawing&#10;&#10;Description automatically generated">
            <a:extLst>
              <a:ext uri="{FF2B5EF4-FFF2-40B4-BE49-F238E27FC236}">
                <a16:creationId xmlns:a16="http://schemas.microsoft.com/office/drawing/2014/main" id="{58B20861-C1AA-434A-B7E2-95F845678B8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62207" y="6095913"/>
            <a:ext cx="1082514" cy="206193"/>
          </a:xfrm>
          <a:prstGeom prst="rect">
            <a:avLst/>
          </a:prstGeom>
        </p:spPr>
      </p:pic>
      <p:cxnSp>
        <p:nvCxnSpPr>
          <p:cNvPr id="42" name="Straight Connector 41">
            <a:extLst>
              <a:ext uri="{FF2B5EF4-FFF2-40B4-BE49-F238E27FC236}">
                <a16:creationId xmlns:a16="http://schemas.microsoft.com/office/drawing/2014/main" id="{F5BFCB09-DAB3-E747-981E-69F11EB7D741}"/>
              </a:ext>
            </a:extLst>
          </p:cNvPr>
          <p:cNvCxnSpPr>
            <a:cxnSpLocks/>
          </p:cNvCxnSpPr>
          <p:nvPr/>
        </p:nvCxnSpPr>
        <p:spPr>
          <a:xfrm flipH="1" flipV="1">
            <a:off x="640798" y="4004898"/>
            <a:ext cx="10903923" cy="7359"/>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3DA82AA-7BBF-A941-BD81-3D26DE0D572F}"/>
              </a:ext>
            </a:extLst>
          </p:cNvPr>
          <p:cNvCxnSpPr>
            <a:cxnSpLocks/>
          </p:cNvCxnSpPr>
          <p:nvPr/>
        </p:nvCxnSpPr>
        <p:spPr>
          <a:xfrm>
            <a:off x="5872065" y="2097729"/>
            <a:ext cx="0" cy="1884919"/>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47" name="Chart 46">
            <a:extLst>
              <a:ext uri="{FF2B5EF4-FFF2-40B4-BE49-F238E27FC236}">
                <a16:creationId xmlns:a16="http://schemas.microsoft.com/office/drawing/2014/main" id="{DC4EE39F-4133-1446-8FDD-7CC1049E94F4}"/>
              </a:ext>
            </a:extLst>
          </p:cNvPr>
          <p:cNvGraphicFramePr/>
          <p:nvPr>
            <p:extLst>
              <p:ext uri="{D42A27DB-BD31-4B8C-83A1-F6EECF244321}">
                <p14:modId xmlns:p14="http://schemas.microsoft.com/office/powerpoint/2010/main" val="1608046761"/>
              </p:ext>
            </p:extLst>
          </p:nvPr>
        </p:nvGraphicFramePr>
        <p:xfrm>
          <a:off x="6095999" y="2014257"/>
          <a:ext cx="5448719" cy="1876841"/>
        </p:xfrm>
        <a:graphic>
          <a:graphicData uri="http://schemas.openxmlformats.org/drawingml/2006/chart">
            <c:chart xmlns:c="http://schemas.openxmlformats.org/drawingml/2006/chart" xmlns:r="http://schemas.openxmlformats.org/officeDocument/2006/relationships" r:id="rId4"/>
          </a:graphicData>
        </a:graphic>
      </p:graphicFrame>
      <p:sp>
        <p:nvSpPr>
          <p:cNvPr id="62" name="TextBox 61">
            <a:extLst>
              <a:ext uri="{FF2B5EF4-FFF2-40B4-BE49-F238E27FC236}">
                <a16:creationId xmlns:a16="http://schemas.microsoft.com/office/drawing/2014/main" id="{1134B7FD-A04A-5C46-83AE-57A11E052454}"/>
              </a:ext>
            </a:extLst>
          </p:cNvPr>
          <p:cNvSpPr txBox="1"/>
          <p:nvPr/>
        </p:nvSpPr>
        <p:spPr>
          <a:xfrm>
            <a:off x="1910962" y="3274336"/>
            <a:ext cx="1303663" cy="519945"/>
          </a:xfrm>
          <a:prstGeom prst="rect">
            <a:avLst/>
          </a:prstGeom>
        </p:spPr>
        <p:txBody>
          <a:bodyPr vert="horz" wrap="square" lIns="91440" tIns="45720" rIns="91440" bIns="45720" rtlCol="0" anchor="t">
            <a:noAutofit/>
          </a:bodyPr>
          <a:lstStyle/>
          <a:p>
            <a:pPr algn="ctr">
              <a:lnSpc>
                <a:spcPct val="100000"/>
              </a:lnSpc>
            </a:pPr>
            <a:r>
              <a:rPr lang="en-US" sz="1600">
                <a:solidFill>
                  <a:srgbClr val="552C88"/>
                </a:solidFill>
                <a:latin typeface="Cordia New" panose="020B0304020202020204" pitchFamily="34" charset="-34"/>
                <a:cs typeface="Cordia New" panose="020B0304020202020204" pitchFamily="34" charset="-34"/>
              </a:rPr>
              <a:t>Yes</a:t>
            </a:r>
          </a:p>
          <a:p>
            <a:pPr algn="ctr">
              <a:lnSpc>
                <a:spcPct val="100000"/>
              </a:lnSpc>
            </a:pPr>
            <a:r>
              <a:rPr lang="en-US" sz="1600">
                <a:solidFill>
                  <a:schemeClr val="tx1">
                    <a:lumMod val="75000"/>
                    <a:lumOff val="25000"/>
                  </a:schemeClr>
                </a:solidFill>
                <a:latin typeface="Cordia New" panose="020B0304020202020204" pitchFamily="34" charset="-34"/>
                <a:cs typeface="Cordia New" panose="020B0304020202020204" pitchFamily="34" charset="-34"/>
              </a:rPr>
              <a:t>32%</a:t>
            </a:r>
          </a:p>
        </p:txBody>
      </p:sp>
      <p:sp>
        <p:nvSpPr>
          <p:cNvPr id="63" name="TextBox 62">
            <a:extLst>
              <a:ext uri="{FF2B5EF4-FFF2-40B4-BE49-F238E27FC236}">
                <a16:creationId xmlns:a16="http://schemas.microsoft.com/office/drawing/2014/main" id="{2FAA44A1-1383-034B-AF54-72A5DB476CD0}"/>
              </a:ext>
            </a:extLst>
          </p:cNvPr>
          <p:cNvSpPr txBox="1"/>
          <p:nvPr/>
        </p:nvSpPr>
        <p:spPr>
          <a:xfrm>
            <a:off x="2981151" y="3274336"/>
            <a:ext cx="1303663" cy="519945"/>
          </a:xfrm>
          <a:prstGeom prst="rect">
            <a:avLst/>
          </a:prstGeom>
        </p:spPr>
        <p:txBody>
          <a:bodyPr vert="horz" wrap="square" lIns="91440" tIns="45720" rIns="91440" bIns="45720" rtlCol="0" anchor="t">
            <a:noAutofit/>
          </a:bodyPr>
          <a:lstStyle/>
          <a:p>
            <a:pPr algn="ctr">
              <a:lnSpc>
                <a:spcPct val="100000"/>
              </a:lnSpc>
            </a:pPr>
            <a:r>
              <a:rPr lang="en-US" sz="1600">
                <a:solidFill>
                  <a:srgbClr val="552C88"/>
                </a:solidFill>
                <a:latin typeface="Cordia New" panose="020B0304020202020204" pitchFamily="34" charset="-34"/>
                <a:cs typeface="Cordia New" panose="020B0304020202020204" pitchFamily="34" charset="-34"/>
              </a:rPr>
              <a:t>No</a:t>
            </a:r>
          </a:p>
          <a:p>
            <a:pPr algn="ctr">
              <a:lnSpc>
                <a:spcPct val="100000"/>
              </a:lnSpc>
            </a:pPr>
            <a:r>
              <a:rPr lang="en-US" sz="1600">
                <a:solidFill>
                  <a:schemeClr val="tx1">
                    <a:lumMod val="75000"/>
                    <a:lumOff val="25000"/>
                  </a:schemeClr>
                </a:solidFill>
                <a:latin typeface="Cordia New" panose="020B0304020202020204" pitchFamily="34" charset="-34"/>
                <a:cs typeface="Cordia New" panose="020B0304020202020204" pitchFamily="34" charset="-34"/>
              </a:rPr>
              <a:t>68%</a:t>
            </a:r>
          </a:p>
        </p:txBody>
      </p:sp>
      <p:sp>
        <p:nvSpPr>
          <p:cNvPr id="65" name="TextBox 64">
            <a:extLst>
              <a:ext uri="{FF2B5EF4-FFF2-40B4-BE49-F238E27FC236}">
                <a16:creationId xmlns:a16="http://schemas.microsoft.com/office/drawing/2014/main" id="{E7D36B17-50D2-E443-9B3C-D05F95BCC780}"/>
              </a:ext>
            </a:extLst>
          </p:cNvPr>
          <p:cNvSpPr txBox="1"/>
          <p:nvPr/>
        </p:nvSpPr>
        <p:spPr>
          <a:xfrm>
            <a:off x="1676726" y="2028942"/>
            <a:ext cx="3075799" cy="348013"/>
          </a:xfrm>
          <a:prstGeom prst="rect">
            <a:avLst/>
          </a:prstGeom>
        </p:spPr>
        <p:txBody>
          <a:bodyPr vert="horz" wrap="square" lIns="91440" tIns="45720" rIns="91440" bIns="45720" rtlCol="0" anchor="t">
            <a:normAutofit lnSpcReduction="10000"/>
          </a:bodyPr>
          <a:lstStyle/>
          <a:p>
            <a:pPr algn="ctr"/>
            <a:r>
              <a:rPr lang="en-US">
                <a:solidFill>
                  <a:schemeClr val="tx1">
                    <a:lumMod val="65000"/>
                    <a:lumOff val="35000"/>
                  </a:schemeClr>
                </a:solidFill>
                <a:latin typeface="Cordia New" panose="020B0304020202020204" pitchFamily="34" charset="-34"/>
                <a:cs typeface="Cordia New" panose="020B0304020202020204" pitchFamily="34" charset="-34"/>
              </a:rPr>
              <a:t>Kids in Household </a:t>
            </a:r>
          </a:p>
          <a:p>
            <a:pPr>
              <a:lnSpc>
                <a:spcPct val="100000"/>
              </a:lnSpc>
            </a:pPr>
            <a:endParaRPr lang="en-US" sz="1500">
              <a:solidFill>
                <a:schemeClr val="tx1">
                  <a:lumMod val="75000"/>
                  <a:lumOff val="25000"/>
                </a:schemeClr>
              </a:solidFill>
              <a:latin typeface="Cordia New" panose="020B0304020202020204" pitchFamily="34" charset="-34"/>
              <a:cs typeface="Cordia New" panose="020B0304020202020204" pitchFamily="34" charset="-34"/>
            </a:endParaRPr>
          </a:p>
        </p:txBody>
      </p:sp>
      <p:sp>
        <p:nvSpPr>
          <p:cNvPr id="24" name="TextBox 23">
            <a:extLst>
              <a:ext uri="{FF2B5EF4-FFF2-40B4-BE49-F238E27FC236}">
                <a16:creationId xmlns:a16="http://schemas.microsoft.com/office/drawing/2014/main" id="{A626FAC3-2728-9741-B488-0D77E47624C0}"/>
              </a:ext>
            </a:extLst>
          </p:cNvPr>
          <p:cNvSpPr txBox="1"/>
          <p:nvPr/>
        </p:nvSpPr>
        <p:spPr>
          <a:xfrm>
            <a:off x="555863" y="6219034"/>
            <a:ext cx="8111552" cy="200055"/>
          </a:xfrm>
          <a:prstGeom prst="rect">
            <a:avLst/>
          </a:prstGeom>
          <a:noFill/>
        </p:spPr>
        <p:txBody>
          <a:bodyPr wrap="square" rtlCol="0" anchor="t">
            <a:spAutoFit/>
          </a:bodyPr>
          <a:lstStyle/>
          <a:p>
            <a:r>
              <a:rPr lang="en-US" sz="700">
                <a:solidFill>
                  <a:schemeClr val="bg1">
                    <a:lumMod val="65000"/>
                  </a:schemeClr>
                </a:solidFill>
                <a:latin typeface="Montserrat"/>
              </a:rPr>
              <a:t>INSIGHTS CREDIT: ENVIRONICS RESEARCH</a:t>
            </a:r>
            <a:endParaRPr lang="en-US" sz="700" cap="all">
              <a:solidFill>
                <a:schemeClr val="bg1">
                  <a:lumMod val="65000"/>
                </a:schemeClr>
              </a:solidFill>
              <a:latin typeface="Montserrat"/>
              <a:cs typeface="Cordia New"/>
            </a:endParaRPr>
          </a:p>
        </p:txBody>
      </p:sp>
      <p:sp>
        <p:nvSpPr>
          <p:cNvPr id="35" name="Title 1">
            <a:extLst>
              <a:ext uri="{FF2B5EF4-FFF2-40B4-BE49-F238E27FC236}">
                <a16:creationId xmlns:a16="http://schemas.microsoft.com/office/drawing/2014/main" id="{F86C6FCF-3438-4DD4-B3A2-17B23B04E142}"/>
              </a:ext>
            </a:extLst>
          </p:cNvPr>
          <p:cNvSpPr txBox="1">
            <a:spLocks/>
          </p:cNvSpPr>
          <p:nvPr/>
        </p:nvSpPr>
        <p:spPr>
          <a:xfrm>
            <a:off x="555863" y="464374"/>
            <a:ext cx="10988858" cy="5255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400">
                <a:solidFill>
                  <a:srgbClr val="210544"/>
                </a:solidFill>
                <a:latin typeface="Montserrat Light" pitchFamily="2" charset="77"/>
                <a:ea typeface="Times New Roman" panose="02020603050405020304" pitchFamily="18" charset="0"/>
                <a:cs typeface="Cordia New"/>
              </a:rPr>
              <a:t>Equal Pay Coalition </a:t>
            </a:r>
            <a:r>
              <a:rPr lang="en-CA" sz="2600">
                <a:solidFill>
                  <a:srgbClr val="210544"/>
                </a:solidFill>
                <a:latin typeface="Montserrat Light" pitchFamily="2" charset="77"/>
                <a:ea typeface="Times New Roman" panose="02020603050405020304" pitchFamily="18" charset="0"/>
                <a:cs typeface="Cordia New"/>
              </a:rPr>
              <a:t>Study Participants | </a:t>
            </a:r>
            <a:r>
              <a:rPr lang="en-CA" sz="2600" b="1">
                <a:solidFill>
                  <a:srgbClr val="210544"/>
                </a:solidFill>
                <a:latin typeface="Montserrat" pitchFamily="2" charset="77"/>
                <a:ea typeface="Times New Roman" panose="02020603050405020304" pitchFamily="18" charset="0"/>
                <a:cs typeface="Cordia New"/>
              </a:rPr>
              <a:t>Demographics</a:t>
            </a:r>
            <a:endParaRPr lang="en-CA" sz="2600" cap="all">
              <a:solidFill>
                <a:srgbClr val="210544"/>
              </a:solidFill>
              <a:latin typeface="Montserrat" pitchFamily="2" charset="77"/>
            </a:endParaRPr>
          </a:p>
        </p:txBody>
      </p:sp>
      <p:sp>
        <p:nvSpPr>
          <p:cNvPr id="23" name="TextBox 22">
            <a:extLst>
              <a:ext uri="{FF2B5EF4-FFF2-40B4-BE49-F238E27FC236}">
                <a16:creationId xmlns:a16="http://schemas.microsoft.com/office/drawing/2014/main" id="{7D0C308D-4854-4404-A1AF-D11C44A6D40B}"/>
              </a:ext>
            </a:extLst>
          </p:cNvPr>
          <p:cNvSpPr txBox="1"/>
          <p:nvPr/>
        </p:nvSpPr>
        <p:spPr>
          <a:xfrm>
            <a:off x="557187" y="6047805"/>
            <a:ext cx="5314878" cy="215444"/>
          </a:xfrm>
          <a:prstGeom prst="rect">
            <a:avLst/>
          </a:prstGeom>
          <a:noFill/>
        </p:spPr>
        <p:txBody>
          <a:bodyPr wrap="square" rtlCol="0">
            <a:spAutoFit/>
          </a:bodyPr>
          <a:lstStyle/>
          <a:p>
            <a:r>
              <a:rPr lang="en-US" sz="800" b="1">
                <a:solidFill>
                  <a:schemeClr val="bg1">
                    <a:lumMod val="75000"/>
                  </a:schemeClr>
                </a:solidFill>
                <a:latin typeface="Montserrat" pitchFamily="2" charset="77"/>
              </a:rPr>
              <a:t>ONTARIO EQUAL PAY COALITION  | OMNI SURVEY 2022 </a:t>
            </a:r>
            <a:endParaRPr lang="en-US" sz="800">
              <a:solidFill>
                <a:schemeClr val="bg1">
                  <a:lumMod val="75000"/>
                </a:schemeClr>
              </a:solidFill>
              <a:latin typeface="Montserrat" pitchFamily="2" charset="77"/>
            </a:endParaRPr>
          </a:p>
        </p:txBody>
      </p:sp>
      <p:pic>
        <p:nvPicPr>
          <p:cNvPr id="26" name="Graphic 25" descr="Family with two children with solid fill">
            <a:extLst>
              <a:ext uri="{FF2B5EF4-FFF2-40B4-BE49-F238E27FC236}">
                <a16:creationId xmlns:a16="http://schemas.microsoft.com/office/drawing/2014/main" id="{96B22744-303E-42F6-BFF9-D5FB42CE1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62546" y="2266230"/>
            <a:ext cx="970436" cy="935904"/>
          </a:xfrm>
          <a:prstGeom prst="rect">
            <a:avLst/>
          </a:prstGeom>
        </p:spPr>
      </p:pic>
      <p:graphicFrame>
        <p:nvGraphicFramePr>
          <p:cNvPr id="30" name="Chart 29">
            <a:extLst>
              <a:ext uri="{FF2B5EF4-FFF2-40B4-BE49-F238E27FC236}">
                <a16:creationId xmlns:a16="http://schemas.microsoft.com/office/drawing/2014/main" id="{F9853127-5F05-4B32-AF3B-FF02B1326703}"/>
              </a:ext>
            </a:extLst>
          </p:cNvPr>
          <p:cNvGraphicFramePr/>
          <p:nvPr>
            <p:extLst>
              <p:ext uri="{D42A27DB-BD31-4B8C-83A1-F6EECF244321}">
                <p14:modId xmlns:p14="http://schemas.microsoft.com/office/powerpoint/2010/main" val="1368801551"/>
              </p:ext>
            </p:extLst>
          </p:nvPr>
        </p:nvGraphicFramePr>
        <p:xfrm>
          <a:off x="584138" y="4066342"/>
          <a:ext cx="10988858" cy="178699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768183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A0B17FC-FF4E-B943-8196-38F9676AEA73}"/>
              </a:ext>
            </a:extLst>
          </p:cNvPr>
          <p:cNvSpPr txBox="1"/>
          <p:nvPr/>
        </p:nvSpPr>
        <p:spPr>
          <a:xfrm>
            <a:off x="562875" y="724755"/>
            <a:ext cx="11066250" cy="4339650"/>
          </a:xfrm>
          <a:prstGeom prst="rect">
            <a:avLst/>
          </a:prstGeom>
          <a:noFill/>
        </p:spPr>
        <p:txBody>
          <a:bodyPr wrap="square" rtlCol="0">
            <a:spAutoFit/>
          </a:bodyPr>
          <a:lstStyle/>
          <a:p>
            <a:r>
              <a:rPr lang="en-US" sz="3600" b="1" dirty="0">
                <a:solidFill>
                  <a:srgbClr val="502E85"/>
                </a:solidFill>
                <a:latin typeface="Montserrat" pitchFamily="2" charset="77"/>
                <a:cs typeface="Aharoni" panose="02010803020104030203" pitchFamily="2" charset="-79"/>
              </a:rPr>
              <a:t>The Ontario Equal Pay Coalition sought to understand Ontarians’ perceptions of economic equality in the province.</a:t>
            </a:r>
          </a:p>
          <a:p>
            <a:endParaRPr lang="en-US" sz="2800" dirty="0">
              <a:solidFill>
                <a:schemeClr val="bg1"/>
              </a:solidFill>
              <a:latin typeface="Montserrat"/>
              <a:ea typeface="Times New Roman" panose="02020603050405020304" pitchFamily="18" charset="0"/>
              <a:cs typeface="Cordia New"/>
            </a:endParaRPr>
          </a:p>
          <a:p>
            <a:r>
              <a:rPr lang="en-US" sz="2800" dirty="0">
                <a:solidFill>
                  <a:schemeClr val="tx1">
                    <a:lumMod val="75000"/>
                    <a:lumOff val="25000"/>
                  </a:schemeClr>
                </a:solidFill>
                <a:latin typeface="Montserrat" pitchFamily="2" charset="77"/>
                <a:cs typeface="Aharoni" panose="02010803020104030203" pitchFamily="2" charset="-79"/>
              </a:rPr>
              <a:t>To support this objective, the Ontario Equal Pay Coalition worked with Environics Research to explore Ontarians’ knowledge of existing pay inequalities and to gauge opinions on proposed policy solutions to address economic disparity.</a:t>
            </a:r>
          </a:p>
        </p:txBody>
      </p:sp>
      <p:sp>
        <p:nvSpPr>
          <p:cNvPr id="9" name="TextBox 8">
            <a:extLst>
              <a:ext uri="{FF2B5EF4-FFF2-40B4-BE49-F238E27FC236}">
                <a16:creationId xmlns:a16="http://schemas.microsoft.com/office/drawing/2014/main" id="{0F5306F3-1DDE-ED42-BAA6-54DEDEAB0C64}"/>
              </a:ext>
            </a:extLst>
          </p:cNvPr>
          <p:cNvSpPr txBox="1"/>
          <p:nvPr/>
        </p:nvSpPr>
        <p:spPr>
          <a:xfrm>
            <a:off x="555863" y="6219034"/>
            <a:ext cx="8111552" cy="200055"/>
          </a:xfrm>
          <a:prstGeom prst="rect">
            <a:avLst/>
          </a:prstGeom>
          <a:noFill/>
        </p:spPr>
        <p:txBody>
          <a:bodyPr wrap="square" rtlCol="0" anchor="t">
            <a:spAutoFit/>
          </a:bodyPr>
          <a:lstStyle/>
          <a:p>
            <a:r>
              <a:rPr lang="en-US" sz="700">
                <a:solidFill>
                  <a:schemeClr val="bg1">
                    <a:lumMod val="65000"/>
                  </a:schemeClr>
                </a:solidFill>
                <a:latin typeface="Montserrat"/>
              </a:rPr>
              <a:t>INSIGHTS CREDIT: ENVIRONICS RESEARCH</a:t>
            </a:r>
            <a:endParaRPr lang="en-US" sz="700" cap="all">
              <a:solidFill>
                <a:schemeClr val="bg1">
                  <a:lumMod val="65000"/>
                </a:schemeClr>
              </a:solidFill>
              <a:latin typeface="Montserrat"/>
              <a:cs typeface="Cordia New"/>
            </a:endParaRPr>
          </a:p>
        </p:txBody>
      </p:sp>
      <p:sp>
        <p:nvSpPr>
          <p:cNvPr id="13" name="Slide Number Placeholder 6">
            <a:extLst>
              <a:ext uri="{FF2B5EF4-FFF2-40B4-BE49-F238E27FC236}">
                <a16:creationId xmlns:a16="http://schemas.microsoft.com/office/drawing/2014/main" id="{17562123-E09B-1B43-BEB9-6CFD0F591E93}"/>
              </a:ext>
            </a:extLst>
          </p:cNvPr>
          <p:cNvSpPr>
            <a:spLocks noGrp="1"/>
          </p:cNvSpPr>
          <p:nvPr>
            <p:ph type="sldNum" sz="quarter" idx="12"/>
          </p:nvPr>
        </p:nvSpPr>
        <p:spPr>
          <a:xfrm>
            <a:off x="7417755" y="5991435"/>
            <a:ext cx="2742843" cy="365077"/>
          </a:xfrm>
        </p:spPr>
        <p:txBody>
          <a:bodyPr/>
          <a:lstStyle/>
          <a:p>
            <a:r>
              <a:rPr lang="en-US" dirty="0">
                <a:latin typeface="Montserrat" pitchFamily="2" charset="77"/>
              </a:rPr>
              <a:t>     </a:t>
            </a:r>
            <a:r>
              <a:rPr lang="en-US" sz="1400" dirty="0">
                <a:solidFill>
                  <a:schemeClr val="bg1">
                    <a:lumMod val="85000"/>
                  </a:schemeClr>
                </a:solidFill>
                <a:latin typeface="Montserrat" pitchFamily="2" charset="77"/>
              </a:rPr>
              <a:t>|</a:t>
            </a:r>
            <a:endParaRPr lang="en-US" dirty="0">
              <a:solidFill>
                <a:schemeClr val="bg1">
                  <a:lumMod val="85000"/>
                </a:schemeClr>
              </a:solidFill>
              <a:latin typeface="Montserrat" pitchFamily="2" charset="77"/>
            </a:endParaRPr>
          </a:p>
        </p:txBody>
      </p:sp>
      <p:pic>
        <p:nvPicPr>
          <p:cNvPr id="8" name="Picture 7" descr="A picture containing object, clock, drawing&#10;&#10;Description automatically generated">
            <a:extLst>
              <a:ext uri="{FF2B5EF4-FFF2-40B4-BE49-F238E27FC236}">
                <a16:creationId xmlns:a16="http://schemas.microsoft.com/office/drawing/2014/main" id="{515089FB-C7A9-DC47-AC98-8D056A56AAE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62207" y="6095913"/>
            <a:ext cx="1082514" cy="206193"/>
          </a:xfrm>
          <a:prstGeom prst="rect">
            <a:avLst/>
          </a:prstGeom>
        </p:spPr>
      </p:pic>
      <p:sp>
        <p:nvSpPr>
          <p:cNvPr id="11" name="TextBox 10">
            <a:extLst>
              <a:ext uri="{FF2B5EF4-FFF2-40B4-BE49-F238E27FC236}">
                <a16:creationId xmlns:a16="http://schemas.microsoft.com/office/drawing/2014/main" id="{9058C2A0-1D09-46F2-84BF-0F36D2052635}"/>
              </a:ext>
            </a:extLst>
          </p:cNvPr>
          <p:cNvSpPr txBox="1"/>
          <p:nvPr/>
        </p:nvSpPr>
        <p:spPr>
          <a:xfrm>
            <a:off x="557187" y="6058438"/>
            <a:ext cx="5314878" cy="215444"/>
          </a:xfrm>
          <a:prstGeom prst="rect">
            <a:avLst/>
          </a:prstGeom>
          <a:noFill/>
        </p:spPr>
        <p:txBody>
          <a:bodyPr wrap="square" rtlCol="0">
            <a:spAutoFit/>
          </a:bodyPr>
          <a:lstStyle/>
          <a:p>
            <a:r>
              <a:rPr lang="en-US" sz="800" b="1">
                <a:solidFill>
                  <a:schemeClr val="bg1">
                    <a:lumMod val="75000"/>
                  </a:schemeClr>
                </a:solidFill>
                <a:latin typeface="Montserrat" pitchFamily="2" charset="77"/>
              </a:rPr>
              <a:t>ONTARIO EQUAL PAY COALITION  | OMNI SURVEY 2022 </a:t>
            </a:r>
            <a:endParaRPr lang="en-US" sz="800">
              <a:solidFill>
                <a:schemeClr val="bg1">
                  <a:lumMod val="75000"/>
                </a:schemeClr>
              </a:solidFill>
              <a:latin typeface="Montserrat" pitchFamily="2" charset="77"/>
            </a:endParaRPr>
          </a:p>
        </p:txBody>
      </p:sp>
    </p:spTree>
    <p:extLst>
      <p:ext uri="{BB962C8B-B14F-4D97-AF65-F5344CB8AC3E}">
        <p14:creationId xmlns:p14="http://schemas.microsoft.com/office/powerpoint/2010/main" val="1658734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A0B17FC-FF4E-B943-8196-38F9676AEA73}"/>
              </a:ext>
            </a:extLst>
          </p:cNvPr>
          <p:cNvSpPr txBox="1"/>
          <p:nvPr/>
        </p:nvSpPr>
        <p:spPr>
          <a:xfrm>
            <a:off x="3777465" y="1148519"/>
            <a:ext cx="7588353" cy="2631484"/>
          </a:xfrm>
          <a:prstGeom prst="rect">
            <a:avLst/>
          </a:prstGeom>
          <a:noFill/>
        </p:spPr>
        <p:txBody>
          <a:bodyPr wrap="square" lIns="45714" tIns="22857" rIns="45714" bIns="22857" rtlCol="0" anchor="t">
            <a:spAutoFit/>
          </a:bodyPr>
          <a:lstStyle/>
          <a:p>
            <a:pPr algn="just"/>
            <a:r>
              <a:rPr lang="en-US" sz="1200" b="1" dirty="0">
                <a:solidFill>
                  <a:schemeClr val="tx1">
                    <a:lumMod val="75000"/>
                    <a:lumOff val="25000"/>
                  </a:schemeClr>
                </a:solidFill>
                <a:latin typeface="Montserrat" pitchFamily="2" charset="77"/>
                <a:cs typeface="Aharoni" panose="02010803020104030203" pitchFamily="2" charset="-79"/>
              </a:rPr>
              <a:t>The following report is based on results from a survey of n=814 Ontario residents.  The survey was completed online between March 22nd and 24th, 2022.</a:t>
            </a:r>
          </a:p>
          <a:p>
            <a:pPr algn="just"/>
            <a:endParaRPr lang="en-US" sz="1200" dirty="0">
              <a:solidFill>
                <a:schemeClr val="tx1">
                  <a:lumMod val="75000"/>
                  <a:lumOff val="25000"/>
                </a:schemeClr>
              </a:solidFill>
              <a:latin typeface="Montserrat" pitchFamily="2" charset="77"/>
              <a:cs typeface="Aharoni" panose="02010803020104030203" pitchFamily="2" charset="-79"/>
            </a:endParaRPr>
          </a:p>
          <a:p>
            <a:pPr marL="171450" indent="-171450" algn="just">
              <a:buFont typeface="Arial" panose="020B0604020202020204" pitchFamily="34" charset="0"/>
              <a:buChar char="•"/>
            </a:pPr>
            <a:r>
              <a:rPr lang="en-US" sz="1200" dirty="0">
                <a:solidFill>
                  <a:schemeClr val="tx1">
                    <a:lumMod val="75000"/>
                    <a:lumOff val="25000"/>
                  </a:schemeClr>
                </a:solidFill>
                <a:latin typeface="Montserrat" pitchFamily="2" charset="77"/>
                <a:cs typeface="Aharoni" panose="02010803020104030203" pitchFamily="2" charset="-79"/>
              </a:rPr>
              <a:t>The Ontario Equal Pay Coalition portion of the survey consisted of seven (7) questions on pay equity and related policies. </a:t>
            </a:r>
          </a:p>
          <a:p>
            <a:pPr marL="171450" indent="-171450" algn="just">
              <a:buFont typeface="Arial" panose="020B0604020202020204" pitchFamily="34" charset="0"/>
              <a:buChar char="•"/>
            </a:pPr>
            <a:endParaRPr lang="en-US" sz="1200" dirty="0">
              <a:solidFill>
                <a:schemeClr val="tx1">
                  <a:lumMod val="75000"/>
                  <a:lumOff val="25000"/>
                </a:schemeClr>
              </a:solidFill>
              <a:latin typeface="Montserrat" pitchFamily="2" charset="77"/>
              <a:cs typeface="Aharoni" panose="02010803020104030203" pitchFamily="2" charset="-79"/>
            </a:endParaRPr>
          </a:p>
          <a:p>
            <a:pPr marL="171450" indent="-171450" algn="just">
              <a:buFont typeface="Arial" panose="020B0604020202020204" pitchFamily="34" charset="0"/>
              <a:buChar char="•"/>
            </a:pPr>
            <a:r>
              <a:rPr lang="en-US" sz="1200" dirty="0">
                <a:solidFill>
                  <a:schemeClr val="tx1">
                    <a:lumMod val="75000"/>
                    <a:lumOff val="25000"/>
                  </a:schemeClr>
                </a:solidFill>
                <a:latin typeface="Montserrat" pitchFamily="2" charset="77"/>
                <a:cs typeface="Aharoni" panose="02010803020104030203" pitchFamily="2" charset="-79"/>
              </a:rPr>
              <a:t>Data collection was timed to precede the April 12, 2022 Equal Pay Day provincial party Leaders’ Debate. </a:t>
            </a:r>
            <a:endParaRPr lang="en-US" sz="1200" b="1" dirty="0">
              <a:solidFill>
                <a:schemeClr val="tx1">
                  <a:lumMod val="75000"/>
                  <a:lumOff val="25000"/>
                </a:schemeClr>
              </a:solidFill>
              <a:latin typeface="Montserrat" pitchFamily="2" charset="77"/>
              <a:cs typeface="Aharoni" panose="02010803020104030203" pitchFamily="2" charset="-79"/>
            </a:endParaRPr>
          </a:p>
          <a:p>
            <a:pPr marL="171450" indent="-171450" algn="just">
              <a:buFont typeface="Arial" panose="020B0604020202020204" pitchFamily="34" charset="0"/>
              <a:buChar char="•"/>
            </a:pPr>
            <a:endParaRPr lang="en-US" sz="1200" dirty="0">
              <a:solidFill>
                <a:schemeClr val="tx1">
                  <a:lumMod val="75000"/>
                  <a:lumOff val="25000"/>
                </a:schemeClr>
              </a:solidFill>
              <a:latin typeface="Montserrat" pitchFamily="2" charset="77"/>
              <a:cs typeface="Aharoni" panose="02010803020104030203" pitchFamily="2" charset="-79"/>
            </a:endParaRPr>
          </a:p>
          <a:p>
            <a:pPr marL="171450" indent="-171450" algn="just">
              <a:buFont typeface="Arial" panose="020B0604020202020204" pitchFamily="34" charset="0"/>
              <a:buChar char="•"/>
            </a:pPr>
            <a:r>
              <a:rPr lang="en-US" sz="1200" dirty="0">
                <a:solidFill>
                  <a:schemeClr val="tx1">
                    <a:lumMod val="75000"/>
                    <a:lumOff val="25000"/>
                  </a:schemeClr>
                </a:solidFill>
                <a:latin typeface="Montserrat" pitchFamily="2" charset="77"/>
                <a:cs typeface="Aharoni" panose="02010803020104030203" pitchFamily="2" charset="-79"/>
              </a:rPr>
              <a:t>The survey was conducted online with a representative sample of Ontarians aged 18+. </a:t>
            </a:r>
          </a:p>
          <a:p>
            <a:pPr marL="171450" indent="-171450" algn="just">
              <a:buFont typeface="Arial" panose="020B0604020202020204" pitchFamily="34" charset="0"/>
              <a:buChar char="•"/>
            </a:pPr>
            <a:endParaRPr lang="en-US" sz="1200" dirty="0">
              <a:solidFill>
                <a:schemeClr val="tx1">
                  <a:lumMod val="75000"/>
                  <a:lumOff val="25000"/>
                </a:schemeClr>
              </a:solidFill>
              <a:latin typeface="Montserrat" pitchFamily="2" charset="77"/>
              <a:cs typeface="Aharoni" panose="02010803020104030203" pitchFamily="2" charset="-79"/>
            </a:endParaRPr>
          </a:p>
          <a:p>
            <a:pPr marL="171450" indent="-171450" algn="just">
              <a:buFont typeface="Arial" panose="020B0604020202020204" pitchFamily="34" charset="0"/>
              <a:buChar char="•"/>
            </a:pPr>
            <a:r>
              <a:rPr lang="en-US" sz="1200" b="0" i="0" dirty="0">
                <a:solidFill>
                  <a:srgbClr val="1D1C1D"/>
                </a:solidFill>
                <a:effectLst/>
                <a:latin typeface="Montserrat" panose="00000500000000000000" pitchFamily="2" charset="0"/>
              </a:rPr>
              <a:t>As respondents were recruited from an online panel, this is a non-probability survey and no formal estimates of sampling error can be calculated.</a:t>
            </a:r>
            <a:r>
              <a:rPr lang="en-US" sz="1200" dirty="0">
                <a:solidFill>
                  <a:schemeClr val="tx1">
                    <a:lumMod val="75000"/>
                    <a:lumOff val="25000"/>
                  </a:schemeClr>
                </a:solidFill>
                <a:latin typeface="Montserrat" panose="00000500000000000000" pitchFamily="2" charset="0"/>
                <a:cs typeface="Aharoni" panose="02010803020104030203" pitchFamily="2" charset="-79"/>
              </a:rPr>
              <a:t> </a:t>
            </a:r>
          </a:p>
          <a:p>
            <a:pPr algn="just"/>
            <a:endParaRPr lang="en-US" sz="1200" dirty="0">
              <a:solidFill>
                <a:schemeClr val="tx1">
                  <a:lumMod val="75000"/>
                  <a:lumOff val="25000"/>
                </a:schemeClr>
              </a:solidFill>
              <a:latin typeface="Montserrat" pitchFamily="2" charset="77"/>
              <a:cs typeface="Aharoni" panose="02010803020104030203" pitchFamily="2" charset="-79"/>
            </a:endParaRPr>
          </a:p>
        </p:txBody>
      </p:sp>
      <p:sp>
        <p:nvSpPr>
          <p:cNvPr id="11" name="Rectangle 10">
            <a:extLst>
              <a:ext uri="{FF2B5EF4-FFF2-40B4-BE49-F238E27FC236}">
                <a16:creationId xmlns:a16="http://schemas.microsoft.com/office/drawing/2014/main" id="{37AC1BF3-C055-0444-9DE2-74CA3AB24B60}"/>
              </a:ext>
            </a:extLst>
          </p:cNvPr>
          <p:cNvSpPr/>
          <p:nvPr/>
        </p:nvSpPr>
        <p:spPr>
          <a:xfrm>
            <a:off x="572954" y="1065562"/>
            <a:ext cx="3061654" cy="1200072"/>
          </a:xfrm>
          <a:prstGeom prst="rect">
            <a:avLst/>
          </a:prstGeom>
        </p:spPr>
        <p:txBody>
          <a:bodyPr wrap="square">
            <a:spAutoFit/>
          </a:bodyPr>
          <a:lstStyle/>
          <a:p>
            <a:r>
              <a:rPr lang="en-CA" sz="3599" b="1" cap="all">
                <a:solidFill>
                  <a:srgbClr val="502E85"/>
                </a:solidFill>
                <a:latin typeface="Montserrat" pitchFamily="2" charset="77"/>
                <a:ea typeface="Times New Roman" panose="02020603050405020304" pitchFamily="18" charset="0"/>
                <a:cs typeface="Cordia New"/>
              </a:rPr>
              <a:t>RESEARCH Methods</a:t>
            </a:r>
            <a:endParaRPr lang="en-CA" sz="4399" b="1" cap="all">
              <a:solidFill>
                <a:srgbClr val="502E85"/>
              </a:solidFill>
              <a:latin typeface="Montserrat Light" pitchFamily="2" charset="77"/>
              <a:ea typeface="Times New Roman" panose="02020603050405020304" pitchFamily="18" charset="0"/>
              <a:cs typeface="Cordia New"/>
            </a:endParaRPr>
          </a:p>
        </p:txBody>
      </p:sp>
      <p:sp>
        <p:nvSpPr>
          <p:cNvPr id="12" name="TextBox 11">
            <a:extLst>
              <a:ext uri="{FF2B5EF4-FFF2-40B4-BE49-F238E27FC236}">
                <a16:creationId xmlns:a16="http://schemas.microsoft.com/office/drawing/2014/main" id="{380A8598-36C9-6844-9D99-3D491E73E26B}"/>
              </a:ext>
            </a:extLst>
          </p:cNvPr>
          <p:cNvSpPr txBox="1"/>
          <p:nvPr/>
        </p:nvSpPr>
        <p:spPr>
          <a:xfrm>
            <a:off x="555863" y="6219034"/>
            <a:ext cx="8111552" cy="200055"/>
          </a:xfrm>
          <a:prstGeom prst="rect">
            <a:avLst/>
          </a:prstGeom>
          <a:noFill/>
        </p:spPr>
        <p:txBody>
          <a:bodyPr wrap="square" rtlCol="0" anchor="t">
            <a:spAutoFit/>
          </a:bodyPr>
          <a:lstStyle/>
          <a:p>
            <a:r>
              <a:rPr lang="en-US" sz="700">
                <a:solidFill>
                  <a:schemeClr val="bg1">
                    <a:lumMod val="65000"/>
                  </a:schemeClr>
                </a:solidFill>
                <a:latin typeface="Montserrat"/>
              </a:rPr>
              <a:t>INSIGHTS CREDIT: ENVIRONICS RESEARCH</a:t>
            </a:r>
            <a:endParaRPr lang="en-US" sz="700" cap="all">
              <a:solidFill>
                <a:schemeClr val="bg1">
                  <a:lumMod val="65000"/>
                </a:schemeClr>
              </a:solidFill>
              <a:latin typeface="Montserrat"/>
              <a:cs typeface="Cordia New"/>
            </a:endParaRPr>
          </a:p>
        </p:txBody>
      </p:sp>
      <p:sp>
        <p:nvSpPr>
          <p:cNvPr id="17" name="Slide Number Placeholder 6">
            <a:extLst>
              <a:ext uri="{FF2B5EF4-FFF2-40B4-BE49-F238E27FC236}">
                <a16:creationId xmlns:a16="http://schemas.microsoft.com/office/drawing/2014/main" id="{01C014E2-0941-0F45-A293-1598C3B4120E}"/>
              </a:ext>
            </a:extLst>
          </p:cNvPr>
          <p:cNvSpPr>
            <a:spLocks noGrp="1"/>
          </p:cNvSpPr>
          <p:nvPr>
            <p:ph type="sldNum" sz="quarter" idx="12"/>
          </p:nvPr>
        </p:nvSpPr>
        <p:spPr>
          <a:xfrm>
            <a:off x="7417755" y="5991435"/>
            <a:ext cx="2742843" cy="365077"/>
          </a:xfrm>
        </p:spPr>
        <p:txBody>
          <a:bodyPr/>
          <a:lstStyle/>
          <a:p>
            <a:r>
              <a:rPr lang="en-US" dirty="0">
                <a:latin typeface="Montserrat" pitchFamily="2" charset="77"/>
              </a:rPr>
              <a:t>      </a:t>
            </a:r>
            <a:r>
              <a:rPr lang="en-US" sz="1400" dirty="0">
                <a:solidFill>
                  <a:schemeClr val="bg1">
                    <a:lumMod val="85000"/>
                  </a:schemeClr>
                </a:solidFill>
                <a:latin typeface="Montserrat" pitchFamily="2" charset="77"/>
              </a:rPr>
              <a:t>|</a:t>
            </a:r>
            <a:endParaRPr lang="en-US" dirty="0">
              <a:solidFill>
                <a:schemeClr val="bg1">
                  <a:lumMod val="85000"/>
                </a:schemeClr>
              </a:solidFill>
              <a:latin typeface="Montserrat" pitchFamily="2" charset="77"/>
            </a:endParaRPr>
          </a:p>
        </p:txBody>
      </p:sp>
      <p:pic>
        <p:nvPicPr>
          <p:cNvPr id="9" name="Picture 8" descr="A picture containing object, clock, drawing&#10;&#10;Description automatically generated">
            <a:extLst>
              <a:ext uri="{FF2B5EF4-FFF2-40B4-BE49-F238E27FC236}">
                <a16:creationId xmlns:a16="http://schemas.microsoft.com/office/drawing/2014/main" id="{7E8FEFD6-D3E3-5542-8F65-7F3091F1461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62207" y="6095913"/>
            <a:ext cx="1082514" cy="206193"/>
          </a:xfrm>
          <a:prstGeom prst="rect">
            <a:avLst/>
          </a:prstGeom>
        </p:spPr>
      </p:pic>
      <p:sp>
        <p:nvSpPr>
          <p:cNvPr id="14" name="TextBox 13">
            <a:extLst>
              <a:ext uri="{FF2B5EF4-FFF2-40B4-BE49-F238E27FC236}">
                <a16:creationId xmlns:a16="http://schemas.microsoft.com/office/drawing/2014/main" id="{0DA8C9A3-5B1B-4DB4-A3DA-7D45F67AF73C}"/>
              </a:ext>
            </a:extLst>
          </p:cNvPr>
          <p:cNvSpPr txBox="1"/>
          <p:nvPr/>
        </p:nvSpPr>
        <p:spPr>
          <a:xfrm>
            <a:off x="557187" y="6058438"/>
            <a:ext cx="5314878" cy="215444"/>
          </a:xfrm>
          <a:prstGeom prst="rect">
            <a:avLst/>
          </a:prstGeom>
          <a:noFill/>
        </p:spPr>
        <p:txBody>
          <a:bodyPr wrap="square" rtlCol="0">
            <a:spAutoFit/>
          </a:bodyPr>
          <a:lstStyle/>
          <a:p>
            <a:r>
              <a:rPr lang="en-US" sz="800" b="1">
                <a:solidFill>
                  <a:schemeClr val="bg1">
                    <a:lumMod val="75000"/>
                  </a:schemeClr>
                </a:solidFill>
                <a:latin typeface="Montserrat" pitchFamily="2" charset="77"/>
              </a:rPr>
              <a:t>ONTARIO EQUAL PAY COALITION  | OMNI SURVEY 2022 </a:t>
            </a:r>
            <a:endParaRPr lang="en-US" sz="800">
              <a:solidFill>
                <a:schemeClr val="bg1">
                  <a:lumMod val="75000"/>
                </a:schemeClr>
              </a:solidFill>
              <a:latin typeface="Montserrat" pitchFamily="2" charset="77"/>
            </a:endParaRPr>
          </a:p>
        </p:txBody>
      </p:sp>
    </p:spTree>
    <p:extLst>
      <p:ext uri="{BB962C8B-B14F-4D97-AF65-F5344CB8AC3E}">
        <p14:creationId xmlns:p14="http://schemas.microsoft.com/office/powerpoint/2010/main" val="1417949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E9E442-6003-CC48-AC88-AFC08F8ABC83}"/>
              </a:ext>
            </a:extLst>
          </p:cNvPr>
          <p:cNvPicPr>
            <a:picLocks noChangeAspect="1"/>
          </p:cNvPicPr>
          <p:nvPr/>
        </p:nvPicPr>
        <p:blipFill>
          <a:blip r:embed="rId2"/>
          <a:stretch>
            <a:fillRect/>
          </a:stretch>
        </p:blipFill>
        <p:spPr>
          <a:xfrm>
            <a:off x="793" y="10385"/>
            <a:ext cx="12190412" cy="6857106"/>
          </a:xfrm>
          <a:prstGeom prst="rect">
            <a:avLst/>
          </a:prstGeom>
          <a:solidFill>
            <a:srgbClr val="4B3281"/>
          </a:solidFill>
        </p:spPr>
      </p:pic>
      <p:sp>
        <p:nvSpPr>
          <p:cNvPr id="2" name="TextBox 1">
            <a:extLst>
              <a:ext uri="{FF2B5EF4-FFF2-40B4-BE49-F238E27FC236}">
                <a16:creationId xmlns:a16="http://schemas.microsoft.com/office/drawing/2014/main" id="{5FB7D2E2-2194-D94B-A6FA-2E7326D4C69E}"/>
              </a:ext>
            </a:extLst>
          </p:cNvPr>
          <p:cNvSpPr txBox="1"/>
          <p:nvPr/>
        </p:nvSpPr>
        <p:spPr>
          <a:xfrm>
            <a:off x="2012137" y="2613392"/>
            <a:ext cx="8167723" cy="1631216"/>
          </a:xfrm>
          <a:prstGeom prst="rect">
            <a:avLst/>
          </a:prstGeom>
          <a:noFill/>
        </p:spPr>
        <p:txBody>
          <a:bodyPr wrap="square" rtlCol="0">
            <a:spAutoFit/>
          </a:bodyPr>
          <a:lstStyle/>
          <a:p>
            <a:pPr algn="ctr"/>
            <a:r>
              <a:rPr lang="en-US" sz="5000" b="1">
                <a:solidFill>
                  <a:schemeClr val="bg1"/>
                </a:solidFill>
                <a:latin typeface="Montserrat" pitchFamily="2" charset="77"/>
              </a:rPr>
              <a:t>ONLINE SURVEY</a:t>
            </a:r>
            <a:br>
              <a:rPr lang="en-US" sz="5000" b="1">
                <a:solidFill>
                  <a:schemeClr val="bg1"/>
                </a:solidFill>
                <a:latin typeface="Montserrat" pitchFamily="2" charset="77"/>
              </a:rPr>
            </a:br>
            <a:r>
              <a:rPr lang="en-US" sz="5000">
                <a:solidFill>
                  <a:schemeClr val="bg1"/>
                </a:solidFill>
                <a:latin typeface="Montserrat" pitchFamily="2" charset="77"/>
              </a:rPr>
              <a:t>RESEARCH FINDINGS</a:t>
            </a:r>
            <a:endParaRPr lang="en-US" sz="5000" b="1">
              <a:solidFill>
                <a:schemeClr val="bg1"/>
              </a:solidFill>
              <a:latin typeface="Montserrat" pitchFamily="2" charset="77"/>
            </a:endParaRPr>
          </a:p>
        </p:txBody>
      </p:sp>
      <p:pic>
        <p:nvPicPr>
          <p:cNvPr id="6" name="Picture 5" descr="A picture containing drawing&#10;&#10;Description automatically generated">
            <a:extLst>
              <a:ext uri="{FF2B5EF4-FFF2-40B4-BE49-F238E27FC236}">
                <a16:creationId xmlns:a16="http://schemas.microsoft.com/office/drawing/2014/main" id="{43103F2C-7990-3547-A855-67D66D1E8E7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62345" y="6095939"/>
            <a:ext cx="1082376" cy="206167"/>
          </a:xfrm>
          <a:prstGeom prst="rect">
            <a:avLst/>
          </a:prstGeom>
        </p:spPr>
      </p:pic>
      <p:sp>
        <p:nvSpPr>
          <p:cNvPr id="7" name="Slide Number Placeholder 6">
            <a:extLst>
              <a:ext uri="{FF2B5EF4-FFF2-40B4-BE49-F238E27FC236}">
                <a16:creationId xmlns:a16="http://schemas.microsoft.com/office/drawing/2014/main" id="{36A9001A-5F84-DF4F-A61A-665FB8625D92}"/>
              </a:ext>
            </a:extLst>
          </p:cNvPr>
          <p:cNvSpPr>
            <a:spLocks noGrp="1"/>
          </p:cNvSpPr>
          <p:nvPr>
            <p:ph type="sldNum" sz="quarter" idx="12"/>
          </p:nvPr>
        </p:nvSpPr>
        <p:spPr>
          <a:xfrm>
            <a:off x="7417755" y="5991435"/>
            <a:ext cx="2742843" cy="365077"/>
          </a:xfrm>
        </p:spPr>
        <p:txBody>
          <a:bodyPr/>
          <a:lstStyle/>
          <a:p>
            <a:r>
              <a:rPr lang="en-US" dirty="0">
                <a:latin typeface="Montserrat" pitchFamily="2" charset="77"/>
              </a:rPr>
              <a:t>      </a:t>
            </a:r>
            <a:r>
              <a:rPr lang="en-US" sz="1400" dirty="0">
                <a:solidFill>
                  <a:schemeClr val="bg1">
                    <a:lumMod val="85000"/>
                  </a:schemeClr>
                </a:solidFill>
                <a:latin typeface="Montserrat" pitchFamily="2" charset="77"/>
              </a:rPr>
              <a:t>|</a:t>
            </a:r>
            <a:endParaRPr lang="en-US" dirty="0">
              <a:solidFill>
                <a:schemeClr val="bg1">
                  <a:lumMod val="85000"/>
                </a:schemeClr>
              </a:solidFill>
              <a:latin typeface="Montserrat" pitchFamily="2" charset="77"/>
            </a:endParaRPr>
          </a:p>
        </p:txBody>
      </p:sp>
    </p:spTree>
    <p:extLst>
      <p:ext uri="{BB962C8B-B14F-4D97-AF65-F5344CB8AC3E}">
        <p14:creationId xmlns:p14="http://schemas.microsoft.com/office/powerpoint/2010/main" val="963983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FB2699-6DD3-DF4E-B13C-54A5A03BC2B2}"/>
              </a:ext>
            </a:extLst>
          </p:cNvPr>
          <p:cNvSpPr txBox="1"/>
          <p:nvPr/>
        </p:nvSpPr>
        <p:spPr>
          <a:xfrm>
            <a:off x="555863" y="994102"/>
            <a:ext cx="10988858" cy="461665"/>
          </a:xfrm>
          <a:prstGeom prst="rect">
            <a:avLst/>
          </a:prstGeom>
          <a:noFill/>
        </p:spPr>
        <p:txBody>
          <a:bodyPr wrap="square" rtlCol="0">
            <a:spAutoFit/>
          </a:bodyPr>
          <a:lstStyle/>
          <a:p>
            <a:pPr algn="just"/>
            <a:r>
              <a:rPr lang="en-CA" sz="1200" dirty="0">
                <a:solidFill>
                  <a:schemeClr val="tx1">
                    <a:lumMod val="75000"/>
                    <a:lumOff val="25000"/>
                  </a:schemeClr>
                </a:solidFill>
                <a:latin typeface="Montserrat" pitchFamily="2" charset="77"/>
                <a:cs typeface="Cordia New" panose="020B0304020202020204" pitchFamily="34" charset="-34"/>
              </a:rPr>
              <a:t>More than four in five Ontarians say that it is important the provincial government do more to promote women’s economic equality, with three in five saying it is ‘very important’.</a:t>
            </a:r>
          </a:p>
        </p:txBody>
      </p:sp>
      <p:sp>
        <p:nvSpPr>
          <p:cNvPr id="7" name="Slide Number Placeholder 6">
            <a:extLst>
              <a:ext uri="{FF2B5EF4-FFF2-40B4-BE49-F238E27FC236}">
                <a16:creationId xmlns:a16="http://schemas.microsoft.com/office/drawing/2014/main" id="{31F6A227-1DB8-3546-B23E-49598A9C3D76}"/>
              </a:ext>
            </a:extLst>
          </p:cNvPr>
          <p:cNvSpPr>
            <a:spLocks noGrp="1"/>
          </p:cNvSpPr>
          <p:nvPr>
            <p:ph type="sldNum" sz="quarter" idx="12"/>
          </p:nvPr>
        </p:nvSpPr>
        <p:spPr>
          <a:xfrm>
            <a:off x="7417755" y="5991435"/>
            <a:ext cx="2742843" cy="365077"/>
          </a:xfrm>
        </p:spPr>
        <p:txBody>
          <a:bodyPr/>
          <a:lstStyle/>
          <a:p>
            <a:r>
              <a:rPr lang="en-US" dirty="0">
                <a:latin typeface="Montserrat" pitchFamily="2" charset="77"/>
              </a:rPr>
              <a:t>     </a:t>
            </a:r>
            <a:r>
              <a:rPr lang="en-US" sz="1400" dirty="0">
                <a:solidFill>
                  <a:schemeClr val="bg1">
                    <a:lumMod val="85000"/>
                  </a:schemeClr>
                </a:solidFill>
                <a:latin typeface="Montserrat" pitchFamily="2" charset="77"/>
              </a:rPr>
              <a:t>|</a:t>
            </a:r>
            <a:endParaRPr lang="en-US" dirty="0">
              <a:solidFill>
                <a:schemeClr val="bg1">
                  <a:lumMod val="85000"/>
                </a:schemeClr>
              </a:solidFill>
              <a:latin typeface="Montserrat" pitchFamily="2" charset="77"/>
            </a:endParaRPr>
          </a:p>
        </p:txBody>
      </p:sp>
      <p:sp>
        <p:nvSpPr>
          <p:cNvPr id="8" name="TextBox 7">
            <a:extLst>
              <a:ext uri="{FF2B5EF4-FFF2-40B4-BE49-F238E27FC236}">
                <a16:creationId xmlns:a16="http://schemas.microsoft.com/office/drawing/2014/main" id="{84BAC1B9-9A24-144D-A5C5-7F3669A183C5}"/>
              </a:ext>
            </a:extLst>
          </p:cNvPr>
          <p:cNvSpPr txBox="1"/>
          <p:nvPr/>
        </p:nvSpPr>
        <p:spPr>
          <a:xfrm>
            <a:off x="555863" y="6219034"/>
            <a:ext cx="8111552" cy="200055"/>
          </a:xfrm>
          <a:prstGeom prst="rect">
            <a:avLst/>
          </a:prstGeom>
          <a:noFill/>
        </p:spPr>
        <p:txBody>
          <a:bodyPr wrap="square" rtlCol="0" anchor="t">
            <a:spAutoFit/>
          </a:bodyPr>
          <a:lstStyle/>
          <a:p>
            <a:r>
              <a:rPr lang="en-US" sz="700">
                <a:solidFill>
                  <a:schemeClr val="bg1">
                    <a:lumMod val="65000"/>
                  </a:schemeClr>
                </a:solidFill>
                <a:latin typeface="Montserrat"/>
              </a:rPr>
              <a:t>INSIGHTS CREDIT: ENVIRONICS RESEARCH</a:t>
            </a:r>
            <a:endParaRPr lang="en-US" sz="700" cap="all">
              <a:solidFill>
                <a:schemeClr val="bg1">
                  <a:lumMod val="65000"/>
                </a:schemeClr>
              </a:solidFill>
              <a:latin typeface="Montserrat"/>
              <a:cs typeface="Cordia New"/>
            </a:endParaRPr>
          </a:p>
        </p:txBody>
      </p:sp>
      <p:cxnSp>
        <p:nvCxnSpPr>
          <p:cNvPr id="25" name="Straight Connector 24">
            <a:extLst>
              <a:ext uri="{FF2B5EF4-FFF2-40B4-BE49-F238E27FC236}">
                <a16:creationId xmlns:a16="http://schemas.microsoft.com/office/drawing/2014/main" id="{2E29BB9E-5654-0242-BD4B-B1501F5B9AF1}"/>
              </a:ext>
            </a:extLst>
          </p:cNvPr>
          <p:cNvCxnSpPr>
            <a:cxnSpLocks/>
          </p:cNvCxnSpPr>
          <p:nvPr/>
        </p:nvCxnSpPr>
        <p:spPr>
          <a:xfrm>
            <a:off x="644764" y="1713595"/>
            <a:ext cx="10899957" cy="16421"/>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4" name="Picture 33" descr="A picture containing object, clock, drawing&#10;&#10;Description automatically generated">
            <a:extLst>
              <a:ext uri="{FF2B5EF4-FFF2-40B4-BE49-F238E27FC236}">
                <a16:creationId xmlns:a16="http://schemas.microsoft.com/office/drawing/2014/main" id="{58B20861-C1AA-434A-B7E2-95F845678B8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62207" y="6095913"/>
            <a:ext cx="1082514" cy="206193"/>
          </a:xfrm>
          <a:prstGeom prst="rect">
            <a:avLst/>
          </a:prstGeom>
        </p:spPr>
      </p:pic>
      <p:sp>
        <p:nvSpPr>
          <p:cNvPr id="10" name="TextBox 9">
            <a:extLst>
              <a:ext uri="{FF2B5EF4-FFF2-40B4-BE49-F238E27FC236}">
                <a16:creationId xmlns:a16="http://schemas.microsoft.com/office/drawing/2014/main" id="{2B587B65-CEC0-46B4-B9F1-3D1F7D1C0CAB}"/>
              </a:ext>
            </a:extLst>
          </p:cNvPr>
          <p:cNvSpPr txBox="1"/>
          <p:nvPr/>
        </p:nvSpPr>
        <p:spPr>
          <a:xfrm>
            <a:off x="583199" y="1763721"/>
            <a:ext cx="10899957" cy="584775"/>
          </a:xfrm>
          <a:prstGeom prst="rect">
            <a:avLst/>
          </a:prstGeom>
          <a:noFill/>
        </p:spPr>
        <p:txBody>
          <a:bodyPr wrap="square" rtlCol="0">
            <a:spAutoFit/>
          </a:bodyPr>
          <a:lstStyle/>
          <a:p>
            <a:r>
              <a:rPr lang="en-US" sz="1600" i="1">
                <a:solidFill>
                  <a:schemeClr val="tx1">
                    <a:lumMod val="75000"/>
                    <a:lumOff val="25000"/>
                  </a:schemeClr>
                </a:solidFill>
                <a:latin typeface="Cordia New" panose="020B0304020202020204" pitchFamily="34" charset="-34"/>
                <a:cs typeface="Cordia New" panose="020B0304020202020204" pitchFamily="34" charset="-34"/>
              </a:rPr>
              <a:t>Q1. On average, women in Ontario earn 32% less than men each year. In your opinion, how important, if at all, is it for the Ontario government to do more to promote women's economic equality? </a:t>
            </a:r>
            <a:r>
              <a:rPr lang="en-US" sz="1600" i="1">
                <a:solidFill>
                  <a:schemeClr val="tx1">
                    <a:lumMod val="75000"/>
                    <a:lumOff val="25000"/>
                  </a:schemeClr>
                </a:solidFill>
                <a:latin typeface="Cordia New"/>
                <a:cs typeface="Cordia New"/>
              </a:rPr>
              <a:t>(n=814)</a:t>
            </a:r>
            <a:endParaRPr lang="en-US" sz="1600" i="1">
              <a:solidFill>
                <a:schemeClr val="tx1">
                  <a:lumMod val="75000"/>
                  <a:lumOff val="25000"/>
                </a:schemeClr>
              </a:solidFill>
              <a:latin typeface="Cordia New" panose="020B0304020202020204" pitchFamily="34" charset="-34"/>
              <a:cs typeface="Cordia New" panose="020B0304020202020204" pitchFamily="34" charset="-34"/>
            </a:endParaRPr>
          </a:p>
        </p:txBody>
      </p:sp>
      <p:graphicFrame>
        <p:nvGraphicFramePr>
          <p:cNvPr id="19" name="Chart 18">
            <a:extLst>
              <a:ext uri="{FF2B5EF4-FFF2-40B4-BE49-F238E27FC236}">
                <a16:creationId xmlns:a16="http://schemas.microsoft.com/office/drawing/2014/main" id="{BED6646A-4151-4F71-9CE4-6930FD660557}"/>
              </a:ext>
            </a:extLst>
          </p:cNvPr>
          <p:cNvGraphicFramePr/>
          <p:nvPr>
            <p:extLst>
              <p:ext uri="{D42A27DB-BD31-4B8C-83A1-F6EECF244321}">
                <p14:modId xmlns:p14="http://schemas.microsoft.com/office/powerpoint/2010/main" val="2066496676"/>
              </p:ext>
            </p:extLst>
          </p:nvPr>
        </p:nvGraphicFramePr>
        <p:xfrm>
          <a:off x="2150381" y="2323424"/>
          <a:ext cx="7891238" cy="3372531"/>
        </p:xfrm>
        <a:graphic>
          <a:graphicData uri="http://schemas.openxmlformats.org/drawingml/2006/chart">
            <c:chart xmlns:c="http://schemas.openxmlformats.org/drawingml/2006/chart" xmlns:r="http://schemas.openxmlformats.org/officeDocument/2006/relationships" r:id="rId4"/>
          </a:graphicData>
        </a:graphic>
      </p:graphicFrame>
      <p:sp>
        <p:nvSpPr>
          <p:cNvPr id="43" name="Left Brace 42">
            <a:extLst>
              <a:ext uri="{FF2B5EF4-FFF2-40B4-BE49-F238E27FC236}">
                <a16:creationId xmlns:a16="http://schemas.microsoft.com/office/drawing/2014/main" id="{A81D26AA-BAE5-41C6-8C31-FEB631C7569C}"/>
              </a:ext>
            </a:extLst>
          </p:cNvPr>
          <p:cNvSpPr/>
          <p:nvPr/>
        </p:nvSpPr>
        <p:spPr>
          <a:xfrm rot="5400000">
            <a:off x="4226996" y="2056808"/>
            <a:ext cx="270052" cy="2132774"/>
          </a:xfrm>
          <a:prstGeom prst="leftBrac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75000"/>
                  <a:lumOff val="25000"/>
                </a:schemeClr>
              </a:solidFill>
            </a:endParaRPr>
          </a:p>
        </p:txBody>
      </p:sp>
      <p:sp>
        <p:nvSpPr>
          <p:cNvPr id="4" name="TextBox 3">
            <a:extLst>
              <a:ext uri="{FF2B5EF4-FFF2-40B4-BE49-F238E27FC236}">
                <a16:creationId xmlns:a16="http://schemas.microsoft.com/office/drawing/2014/main" id="{B1F923CD-855A-4951-88F7-12B8FA605A1D}"/>
              </a:ext>
            </a:extLst>
          </p:cNvPr>
          <p:cNvSpPr txBox="1"/>
          <p:nvPr/>
        </p:nvSpPr>
        <p:spPr>
          <a:xfrm>
            <a:off x="3464148" y="2424344"/>
            <a:ext cx="1795749" cy="584775"/>
          </a:xfrm>
          <a:prstGeom prst="rect">
            <a:avLst/>
          </a:prstGeom>
          <a:noFill/>
        </p:spPr>
        <p:txBody>
          <a:bodyPr wrap="square" rtlCol="0">
            <a:spAutoFit/>
          </a:bodyPr>
          <a:lstStyle/>
          <a:p>
            <a:pPr algn="ctr"/>
            <a:r>
              <a:rPr lang="en-US" sz="1600">
                <a:solidFill>
                  <a:schemeClr val="tx1">
                    <a:lumMod val="75000"/>
                    <a:lumOff val="25000"/>
                  </a:schemeClr>
                </a:solidFill>
                <a:latin typeface="Cordia New" panose="020B0304020202020204" pitchFamily="34" charset="-34"/>
                <a:cs typeface="Cordia New" panose="020B0304020202020204" pitchFamily="34" charset="-34"/>
              </a:rPr>
              <a:t>Net ‘Important’:</a:t>
            </a:r>
          </a:p>
          <a:p>
            <a:pPr algn="ctr"/>
            <a:r>
              <a:rPr lang="en-US" sz="1600">
                <a:solidFill>
                  <a:schemeClr val="tx1">
                    <a:lumMod val="75000"/>
                    <a:lumOff val="25000"/>
                  </a:schemeClr>
                </a:solidFill>
                <a:latin typeface="Cordia New" panose="020B0304020202020204" pitchFamily="34" charset="-34"/>
                <a:cs typeface="Cordia New" panose="020B0304020202020204" pitchFamily="34" charset="-34"/>
              </a:rPr>
              <a:t>85%</a:t>
            </a:r>
          </a:p>
        </p:txBody>
      </p:sp>
      <p:sp>
        <p:nvSpPr>
          <p:cNvPr id="44" name="TextBox 43">
            <a:extLst>
              <a:ext uri="{FF2B5EF4-FFF2-40B4-BE49-F238E27FC236}">
                <a16:creationId xmlns:a16="http://schemas.microsoft.com/office/drawing/2014/main" id="{6EDDF007-0F1C-4110-83BF-82CA725A8BEE}"/>
              </a:ext>
            </a:extLst>
          </p:cNvPr>
          <p:cNvSpPr txBox="1"/>
          <p:nvPr/>
        </p:nvSpPr>
        <p:spPr>
          <a:xfrm>
            <a:off x="9175813" y="2424344"/>
            <a:ext cx="2432988" cy="1323439"/>
          </a:xfrm>
          <a:prstGeom prst="rect">
            <a:avLst/>
          </a:prstGeom>
          <a:noFill/>
        </p:spPr>
        <p:txBody>
          <a:bodyPr wrap="square" lIns="91440" tIns="45720" rIns="91440" bIns="45720" rtlCol="0" anchor="t">
            <a:spAutoFit/>
          </a:bodyPr>
          <a:lstStyle/>
          <a:p>
            <a:r>
              <a:rPr lang="en-US" sz="1600" b="1" dirty="0">
                <a:solidFill>
                  <a:schemeClr val="tx1">
                    <a:lumMod val="75000"/>
                    <a:lumOff val="25000"/>
                  </a:schemeClr>
                </a:solidFill>
                <a:latin typeface="Cordia New"/>
                <a:cs typeface="Cordia New"/>
              </a:rPr>
              <a:t>More likely to say “very important”…</a:t>
            </a:r>
            <a:endParaRPr lang="en-US" sz="1600" b="1" dirty="0">
              <a:solidFill>
                <a:schemeClr val="tx1">
                  <a:lumMod val="75000"/>
                  <a:lumOff val="25000"/>
                </a:schemeClr>
              </a:solidFill>
              <a:latin typeface="Cordia New" panose="020B0304020202020204" pitchFamily="34" charset="-34"/>
              <a:cs typeface="Cordia New" panose="020B0304020202020204" pitchFamily="34" charset="-34"/>
            </a:endParaRPr>
          </a:p>
          <a:p>
            <a:pPr marL="285750" indent="-285750">
              <a:buFont typeface="Arial" panose="020B0604020202020204" pitchFamily="34" charset="0"/>
              <a:buChar char="•"/>
            </a:pPr>
            <a:r>
              <a:rPr lang="en-US" sz="1600" dirty="0">
                <a:solidFill>
                  <a:schemeClr val="tx1">
                    <a:lumMod val="75000"/>
                    <a:lumOff val="25000"/>
                  </a:schemeClr>
                </a:solidFill>
                <a:latin typeface="Cordia New"/>
                <a:cs typeface="Cordia New"/>
              </a:rPr>
              <a:t>Intends to vote for The NDP (81%), or Liberals (73%) as opposed to </a:t>
            </a:r>
            <a:r>
              <a:rPr lang="en-US" sz="1600">
                <a:solidFill>
                  <a:schemeClr val="tx1">
                    <a:lumMod val="75000"/>
                    <a:lumOff val="25000"/>
                  </a:schemeClr>
                </a:solidFill>
                <a:latin typeface="Cordia New"/>
                <a:cs typeface="Cordia New"/>
              </a:rPr>
              <a:t>Conservative</a:t>
            </a:r>
            <a:r>
              <a:rPr lang="en-US" sz="1600" dirty="0">
                <a:solidFill>
                  <a:schemeClr val="tx1">
                    <a:lumMod val="75000"/>
                    <a:lumOff val="25000"/>
                  </a:schemeClr>
                </a:solidFill>
                <a:latin typeface="Cordia New"/>
                <a:cs typeface="Cordia New"/>
              </a:rPr>
              <a:t> (34%)</a:t>
            </a:r>
          </a:p>
          <a:p>
            <a:pPr marL="285750" indent="-285750">
              <a:buFont typeface="Arial" panose="020B0604020202020204" pitchFamily="34" charset="0"/>
              <a:buChar char="•"/>
            </a:pPr>
            <a:r>
              <a:rPr lang="en-US" sz="1600" dirty="0">
                <a:solidFill>
                  <a:schemeClr val="tx1">
                    <a:lumMod val="75000"/>
                    <a:lumOff val="25000"/>
                  </a:schemeClr>
                </a:solidFill>
                <a:latin typeface="Cordia New"/>
                <a:cs typeface="Cordia New"/>
              </a:rPr>
              <a:t>Women (69%)</a:t>
            </a:r>
          </a:p>
        </p:txBody>
      </p:sp>
      <p:sp>
        <p:nvSpPr>
          <p:cNvPr id="46" name="Title 1">
            <a:extLst>
              <a:ext uri="{FF2B5EF4-FFF2-40B4-BE49-F238E27FC236}">
                <a16:creationId xmlns:a16="http://schemas.microsoft.com/office/drawing/2014/main" id="{2479ADA6-BB21-40C4-AD90-D071E69D6025}"/>
              </a:ext>
            </a:extLst>
          </p:cNvPr>
          <p:cNvSpPr txBox="1">
            <a:spLocks/>
          </p:cNvSpPr>
          <p:nvPr/>
        </p:nvSpPr>
        <p:spPr>
          <a:xfrm>
            <a:off x="555863" y="464374"/>
            <a:ext cx="10988858" cy="5255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dirty="0">
                <a:solidFill>
                  <a:srgbClr val="210544"/>
                </a:solidFill>
                <a:latin typeface="Montserrat Light" pitchFamily="2" charset="77"/>
                <a:ea typeface="Times New Roman" panose="02020603050405020304" pitchFamily="18" charset="0"/>
                <a:cs typeface="Cordia New"/>
              </a:rPr>
              <a:t>Equal Pay Coalition | </a:t>
            </a:r>
            <a:r>
              <a:rPr lang="en-CA" sz="2800" b="1" dirty="0">
                <a:solidFill>
                  <a:srgbClr val="210544"/>
                </a:solidFill>
                <a:latin typeface="Montserrat" pitchFamily="2" charset="77"/>
                <a:ea typeface="Times New Roman" panose="02020603050405020304" pitchFamily="18" charset="0"/>
                <a:cs typeface="Cordia New"/>
              </a:rPr>
              <a:t>Economic Equality in Ontario</a:t>
            </a:r>
            <a:endParaRPr lang="en-CA" sz="2800" cap="all" dirty="0">
              <a:solidFill>
                <a:srgbClr val="210544"/>
              </a:solidFill>
              <a:latin typeface="Montserrat" pitchFamily="2" charset="77"/>
            </a:endParaRPr>
          </a:p>
        </p:txBody>
      </p:sp>
      <p:sp>
        <p:nvSpPr>
          <p:cNvPr id="47" name="TextBox 46">
            <a:extLst>
              <a:ext uri="{FF2B5EF4-FFF2-40B4-BE49-F238E27FC236}">
                <a16:creationId xmlns:a16="http://schemas.microsoft.com/office/drawing/2014/main" id="{76817DFD-5DB9-4BD5-9C60-755B619F7D72}"/>
              </a:ext>
            </a:extLst>
          </p:cNvPr>
          <p:cNvSpPr txBox="1"/>
          <p:nvPr/>
        </p:nvSpPr>
        <p:spPr>
          <a:xfrm>
            <a:off x="557187" y="6058438"/>
            <a:ext cx="5314878" cy="215444"/>
          </a:xfrm>
          <a:prstGeom prst="rect">
            <a:avLst/>
          </a:prstGeom>
          <a:noFill/>
        </p:spPr>
        <p:txBody>
          <a:bodyPr wrap="square" rtlCol="0">
            <a:spAutoFit/>
          </a:bodyPr>
          <a:lstStyle/>
          <a:p>
            <a:r>
              <a:rPr lang="en-US" sz="800" b="1">
                <a:solidFill>
                  <a:schemeClr val="bg1">
                    <a:lumMod val="75000"/>
                  </a:schemeClr>
                </a:solidFill>
                <a:latin typeface="Montserrat" pitchFamily="2" charset="77"/>
              </a:rPr>
              <a:t>ONTARIO EQUAL PAY COALITION  | OMNI SURVEY 2022 </a:t>
            </a:r>
            <a:endParaRPr lang="en-US" sz="800">
              <a:solidFill>
                <a:schemeClr val="bg1">
                  <a:lumMod val="75000"/>
                </a:schemeClr>
              </a:solidFill>
              <a:latin typeface="Montserrat" pitchFamily="2" charset="77"/>
            </a:endParaRPr>
          </a:p>
        </p:txBody>
      </p:sp>
    </p:spTree>
    <p:extLst>
      <p:ext uri="{BB962C8B-B14F-4D97-AF65-F5344CB8AC3E}">
        <p14:creationId xmlns:p14="http://schemas.microsoft.com/office/powerpoint/2010/main" val="531207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FB2699-6DD3-DF4E-B13C-54A5A03BC2B2}"/>
              </a:ext>
            </a:extLst>
          </p:cNvPr>
          <p:cNvSpPr txBox="1"/>
          <p:nvPr/>
        </p:nvSpPr>
        <p:spPr>
          <a:xfrm>
            <a:off x="555863" y="994102"/>
            <a:ext cx="10988858" cy="461665"/>
          </a:xfrm>
          <a:prstGeom prst="rect">
            <a:avLst/>
          </a:prstGeom>
          <a:noFill/>
        </p:spPr>
        <p:txBody>
          <a:bodyPr wrap="square" rtlCol="0">
            <a:spAutoFit/>
          </a:bodyPr>
          <a:lstStyle/>
          <a:p>
            <a:pPr algn="just"/>
            <a:r>
              <a:rPr lang="en-CA" sz="1200">
                <a:solidFill>
                  <a:schemeClr val="tx1">
                    <a:lumMod val="75000"/>
                    <a:lumOff val="25000"/>
                  </a:schemeClr>
                </a:solidFill>
                <a:latin typeface="Montserrat" pitchFamily="2" charset="77"/>
                <a:cs typeface="Cordia New" panose="020B0304020202020204" pitchFamily="34" charset="-34"/>
              </a:rPr>
              <a:t>A majority of respondents say decent wages for women working in publicly funded roles and an affordable housing strategy policy are most important for promoting economic equality for women in the province. </a:t>
            </a:r>
          </a:p>
        </p:txBody>
      </p:sp>
      <p:sp>
        <p:nvSpPr>
          <p:cNvPr id="7" name="Slide Number Placeholder 6">
            <a:extLst>
              <a:ext uri="{FF2B5EF4-FFF2-40B4-BE49-F238E27FC236}">
                <a16:creationId xmlns:a16="http://schemas.microsoft.com/office/drawing/2014/main" id="{31F6A227-1DB8-3546-B23E-49598A9C3D76}"/>
              </a:ext>
            </a:extLst>
          </p:cNvPr>
          <p:cNvSpPr>
            <a:spLocks noGrp="1"/>
          </p:cNvSpPr>
          <p:nvPr>
            <p:ph type="sldNum" sz="quarter" idx="12"/>
          </p:nvPr>
        </p:nvSpPr>
        <p:spPr>
          <a:xfrm>
            <a:off x="7417755" y="5991435"/>
            <a:ext cx="2742843" cy="365077"/>
          </a:xfrm>
        </p:spPr>
        <p:txBody>
          <a:bodyPr/>
          <a:lstStyle/>
          <a:p>
            <a:r>
              <a:rPr lang="en-US" dirty="0">
                <a:latin typeface="Montserrat" pitchFamily="2" charset="77"/>
              </a:rPr>
              <a:t>    </a:t>
            </a:r>
            <a:r>
              <a:rPr lang="en-US" sz="1400" dirty="0">
                <a:solidFill>
                  <a:schemeClr val="bg1">
                    <a:lumMod val="85000"/>
                  </a:schemeClr>
                </a:solidFill>
                <a:latin typeface="Montserrat" pitchFamily="2" charset="77"/>
              </a:rPr>
              <a:t>|</a:t>
            </a:r>
            <a:endParaRPr lang="en-US" dirty="0">
              <a:solidFill>
                <a:schemeClr val="bg1">
                  <a:lumMod val="85000"/>
                </a:schemeClr>
              </a:solidFill>
              <a:latin typeface="Montserrat" pitchFamily="2" charset="77"/>
            </a:endParaRPr>
          </a:p>
        </p:txBody>
      </p:sp>
      <p:sp>
        <p:nvSpPr>
          <p:cNvPr id="8" name="TextBox 7">
            <a:extLst>
              <a:ext uri="{FF2B5EF4-FFF2-40B4-BE49-F238E27FC236}">
                <a16:creationId xmlns:a16="http://schemas.microsoft.com/office/drawing/2014/main" id="{84BAC1B9-9A24-144D-A5C5-7F3669A183C5}"/>
              </a:ext>
            </a:extLst>
          </p:cNvPr>
          <p:cNvSpPr txBox="1"/>
          <p:nvPr/>
        </p:nvSpPr>
        <p:spPr>
          <a:xfrm>
            <a:off x="555863" y="6219019"/>
            <a:ext cx="8111552" cy="200055"/>
          </a:xfrm>
          <a:prstGeom prst="rect">
            <a:avLst/>
          </a:prstGeom>
          <a:noFill/>
        </p:spPr>
        <p:txBody>
          <a:bodyPr wrap="square" rtlCol="0" anchor="t">
            <a:spAutoFit/>
          </a:bodyPr>
          <a:lstStyle/>
          <a:p>
            <a:r>
              <a:rPr lang="en-US" sz="700">
                <a:solidFill>
                  <a:schemeClr val="bg1">
                    <a:lumMod val="65000"/>
                  </a:schemeClr>
                </a:solidFill>
                <a:latin typeface="Montserrat"/>
              </a:rPr>
              <a:t>INSIGHTS CREDIT: ENVIRONICS RESEARCH</a:t>
            </a:r>
            <a:endParaRPr lang="en-US" sz="700" cap="all">
              <a:solidFill>
                <a:schemeClr val="bg1">
                  <a:lumMod val="65000"/>
                </a:schemeClr>
              </a:solidFill>
              <a:latin typeface="Montserrat"/>
              <a:cs typeface="Cordia New"/>
            </a:endParaRPr>
          </a:p>
        </p:txBody>
      </p:sp>
      <p:cxnSp>
        <p:nvCxnSpPr>
          <p:cNvPr id="25" name="Straight Connector 24">
            <a:extLst>
              <a:ext uri="{FF2B5EF4-FFF2-40B4-BE49-F238E27FC236}">
                <a16:creationId xmlns:a16="http://schemas.microsoft.com/office/drawing/2014/main" id="{2E29BB9E-5654-0242-BD4B-B1501F5B9AF1}"/>
              </a:ext>
            </a:extLst>
          </p:cNvPr>
          <p:cNvCxnSpPr>
            <a:cxnSpLocks/>
          </p:cNvCxnSpPr>
          <p:nvPr/>
        </p:nvCxnSpPr>
        <p:spPr>
          <a:xfrm>
            <a:off x="644764" y="1713595"/>
            <a:ext cx="10899957" cy="16421"/>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4" name="Picture 33" descr="A picture containing object, clock, drawing&#10;&#10;Description automatically generated">
            <a:extLst>
              <a:ext uri="{FF2B5EF4-FFF2-40B4-BE49-F238E27FC236}">
                <a16:creationId xmlns:a16="http://schemas.microsoft.com/office/drawing/2014/main" id="{58B20861-C1AA-434A-B7E2-95F845678B8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62207" y="6095913"/>
            <a:ext cx="1082514" cy="206193"/>
          </a:xfrm>
          <a:prstGeom prst="rect">
            <a:avLst/>
          </a:prstGeom>
        </p:spPr>
      </p:pic>
      <p:sp>
        <p:nvSpPr>
          <p:cNvPr id="10" name="TextBox 9">
            <a:extLst>
              <a:ext uri="{FF2B5EF4-FFF2-40B4-BE49-F238E27FC236}">
                <a16:creationId xmlns:a16="http://schemas.microsoft.com/office/drawing/2014/main" id="{2B587B65-CEC0-46B4-B9F1-3D1F7D1C0CAB}"/>
              </a:ext>
            </a:extLst>
          </p:cNvPr>
          <p:cNvSpPr txBox="1"/>
          <p:nvPr/>
        </p:nvSpPr>
        <p:spPr>
          <a:xfrm>
            <a:off x="583199" y="1763721"/>
            <a:ext cx="10899957" cy="338554"/>
          </a:xfrm>
          <a:prstGeom prst="rect">
            <a:avLst/>
          </a:prstGeom>
          <a:noFill/>
        </p:spPr>
        <p:txBody>
          <a:bodyPr wrap="square" rtlCol="0">
            <a:spAutoFit/>
          </a:bodyPr>
          <a:lstStyle/>
          <a:p>
            <a:r>
              <a:rPr lang="en-US" sz="1600" i="1">
                <a:solidFill>
                  <a:schemeClr val="tx1">
                    <a:lumMod val="75000"/>
                    <a:lumOff val="25000"/>
                  </a:schemeClr>
                </a:solidFill>
                <a:latin typeface="Cordia New" panose="020B0304020202020204" pitchFamily="34" charset="-34"/>
                <a:cs typeface="Cordia New" panose="020B0304020202020204" pitchFamily="34" charset="-34"/>
              </a:rPr>
              <a:t>Q2. How important do you consider each of the following policies when it comes to promoting economic equality for women in Ontario? (n=814)</a:t>
            </a:r>
          </a:p>
        </p:txBody>
      </p:sp>
      <p:graphicFrame>
        <p:nvGraphicFramePr>
          <p:cNvPr id="31" name="Chart 30">
            <a:extLst>
              <a:ext uri="{FF2B5EF4-FFF2-40B4-BE49-F238E27FC236}">
                <a16:creationId xmlns:a16="http://schemas.microsoft.com/office/drawing/2014/main" id="{B6F64B9B-1673-4432-9778-EC71D146A943}"/>
              </a:ext>
            </a:extLst>
          </p:cNvPr>
          <p:cNvGraphicFramePr/>
          <p:nvPr>
            <p:extLst>
              <p:ext uri="{D42A27DB-BD31-4B8C-83A1-F6EECF244321}">
                <p14:modId xmlns:p14="http://schemas.microsoft.com/office/powerpoint/2010/main" val="1747163505"/>
              </p:ext>
            </p:extLst>
          </p:nvPr>
        </p:nvGraphicFramePr>
        <p:xfrm>
          <a:off x="644764" y="2329874"/>
          <a:ext cx="7059407" cy="3534024"/>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Box 31">
            <a:extLst>
              <a:ext uri="{FF2B5EF4-FFF2-40B4-BE49-F238E27FC236}">
                <a16:creationId xmlns:a16="http://schemas.microsoft.com/office/drawing/2014/main" id="{CABEF85F-1428-450F-BD51-785D6E68CD76}"/>
              </a:ext>
            </a:extLst>
          </p:cNvPr>
          <p:cNvSpPr txBox="1"/>
          <p:nvPr/>
        </p:nvSpPr>
        <p:spPr>
          <a:xfrm>
            <a:off x="9399180" y="2329874"/>
            <a:ext cx="2145541" cy="2062103"/>
          </a:xfrm>
          <a:prstGeom prst="rect">
            <a:avLst/>
          </a:prstGeom>
          <a:noFill/>
        </p:spPr>
        <p:txBody>
          <a:bodyPr wrap="square" rtlCol="0">
            <a:spAutoFit/>
          </a:bodyPr>
          <a:lstStyle/>
          <a:p>
            <a:r>
              <a:rPr lang="en-US" sz="1600" b="1" dirty="0">
                <a:solidFill>
                  <a:schemeClr val="tx1">
                    <a:lumMod val="75000"/>
                    <a:lumOff val="25000"/>
                  </a:schemeClr>
                </a:solidFill>
                <a:latin typeface="Cordia New" panose="020B0304020202020204" pitchFamily="34" charset="-34"/>
                <a:cs typeface="Cordia New" panose="020B0304020202020204" pitchFamily="34" charset="-34"/>
              </a:rPr>
              <a:t>More likely to say an affordable housing strategy is “very important”…</a:t>
            </a:r>
            <a:endParaRPr lang="en-US" sz="1600" dirty="0">
              <a:solidFill>
                <a:schemeClr val="tx1">
                  <a:lumMod val="75000"/>
                  <a:lumOff val="25000"/>
                </a:schemeClr>
              </a:solidFill>
              <a:latin typeface="Cordia New" panose="020B0304020202020204" pitchFamily="34" charset="-34"/>
              <a:cs typeface="Cordia New" panose="020B0304020202020204" pitchFamily="34" charset="-34"/>
            </a:endParaRPr>
          </a:p>
          <a:p>
            <a:pPr marL="285750" indent="-285750">
              <a:buFont typeface="Arial" panose="020B0604020202020204" pitchFamily="34" charset="0"/>
              <a:buChar char="•"/>
            </a:pPr>
            <a:r>
              <a:rPr lang="en-US" sz="1600" dirty="0">
                <a:solidFill>
                  <a:schemeClr val="tx1">
                    <a:lumMod val="75000"/>
                    <a:lumOff val="25000"/>
                  </a:schemeClr>
                </a:solidFill>
                <a:latin typeface="Cordia New" panose="020B0304020202020204" pitchFamily="34" charset="-34"/>
                <a:cs typeface="Cordia New" panose="020B0304020202020204" pitchFamily="34" charset="-34"/>
              </a:rPr>
              <a:t>Intends to vote for The NDP (74%), or Liberals (66%)</a:t>
            </a:r>
            <a:r>
              <a:rPr lang="en-US" sz="1600" dirty="0">
                <a:solidFill>
                  <a:schemeClr val="tx1">
                    <a:lumMod val="75000"/>
                    <a:lumOff val="25000"/>
                  </a:schemeClr>
                </a:solidFill>
                <a:latin typeface="Cordia New"/>
                <a:cs typeface="Cordia New"/>
              </a:rPr>
              <a:t> compared to </a:t>
            </a:r>
            <a:r>
              <a:rPr lang="en-US" sz="1600">
                <a:solidFill>
                  <a:schemeClr val="tx1">
                    <a:lumMod val="75000"/>
                    <a:lumOff val="25000"/>
                  </a:schemeClr>
                </a:solidFill>
                <a:latin typeface="Cordia New"/>
                <a:cs typeface="Cordia New"/>
              </a:rPr>
              <a:t>Conservative</a:t>
            </a:r>
            <a:r>
              <a:rPr lang="en-US" sz="1600" dirty="0">
                <a:solidFill>
                  <a:schemeClr val="tx1">
                    <a:lumMod val="75000"/>
                    <a:lumOff val="25000"/>
                  </a:schemeClr>
                </a:solidFill>
                <a:latin typeface="Cordia New"/>
                <a:cs typeface="Cordia New"/>
              </a:rPr>
              <a:t> (47%)</a:t>
            </a:r>
            <a:endParaRPr lang="en-US" sz="1600" dirty="0">
              <a:solidFill>
                <a:schemeClr val="tx1">
                  <a:lumMod val="75000"/>
                  <a:lumOff val="25000"/>
                </a:schemeClr>
              </a:solidFill>
              <a:latin typeface="Cordia New" panose="020B0304020202020204" pitchFamily="34" charset="-34"/>
              <a:cs typeface="Cordia New" panose="020B0304020202020204" pitchFamily="34" charset="-34"/>
            </a:endParaRPr>
          </a:p>
          <a:p>
            <a:pPr marL="285750" indent="-285750">
              <a:buFont typeface="Arial" panose="020B0604020202020204" pitchFamily="34" charset="0"/>
              <a:buChar char="•"/>
            </a:pPr>
            <a:r>
              <a:rPr lang="en-US" sz="1600" dirty="0">
                <a:solidFill>
                  <a:schemeClr val="tx1">
                    <a:lumMod val="75000"/>
                    <a:lumOff val="25000"/>
                  </a:schemeClr>
                </a:solidFill>
                <a:latin typeface="Cordia New" panose="020B0304020202020204" pitchFamily="34" charset="-34"/>
                <a:cs typeface="Cordia New" panose="020B0304020202020204" pitchFamily="34" charset="-34"/>
              </a:rPr>
              <a:t>Women (69%)</a:t>
            </a:r>
          </a:p>
        </p:txBody>
      </p:sp>
      <p:graphicFrame>
        <p:nvGraphicFramePr>
          <p:cNvPr id="33" name="Table 32">
            <a:extLst>
              <a:ext uri="{FF2B5EF4-FFF2-40B4-BE49-F238E27FC236}">
                <a16:creationId xmlns:a16="http://schemas.microsoft.com/office/drawing/2014/main" id="{8DE237F3-9C08-4109-AB2C-849A112684DD}"/>
              </a:ext>
            </a:extLst>
          </p:cNvPr>
          <p:cNvGraphicFramePr>
            <a:graphicFrameLocks noGrp="1"/>
          </p:cNvGraphicFramePr>
          <p:nvPr>
            <p:extLst>
              <p:ext uri="{D42A27DB-BD31-4B8C-83A1-F6EECF244321}">
                <p14:modId xmlns:p14="http://schemas.microsoft.com/office/powerpoint/2010/main" val="2153035458"/>
              </p:ext>
            </p:extLst>
          </p:nvPr>
        </p:nvGraphicFramePr>
        <p:xfrm>
          <a:off x="7704171" y="2102275"/>
          <a:ext cx="1291989" cy="3228020"/>
        </p:xfrm>
        <a:graphic>
          <a:graphicData uri="http://schemas.openxmlformats.org/drawingml/2006/table">
            <a:tbl>
              <a:tblPr firstRow="1" bandRow="1">
                <a:tableStyleId>{5C22544A-7EE6-4342-B048-85BDC9FD1C3A}</a:tableStyleId>
              </a:tblPr>
              <a:tblGrid>
                <a:gridCol w="1291989">
                  <a:extLst>
                    <a:ext uri="{9D8B030D-6E8A-4147-A177-3AD203B41FA5}">
                      <a16:colId xmlns:a16="http://schemas.microsoft.com/office/drawing/2014/main" val="65455026"/>
                    </a:ext>
                  </a:extLst>
                </a:gridCol>
              </a:tblGrid>
              <a:tr h="279099">
                <a:tc>
                  <a:txBody>
                    <a:bodyPr/>
                    <a:lstStyle/>
                    <a:p>
                      <a:pPr algn="ctr"/>
                      <a:r>
                        <a:rPr lang="en-US" sz="1600" b="0" i="0">
                          <a:solidFill>
                            <a:schemeClr val="tx1"/>
                          </a:solidFill>
                          <a:latin typeface="Cordia New"/>
                          <a:cs typeface="Cordia New"/>
                        </a:rPr>
                        <a:t>N</a:t>
                      </a:r>
                      <a:r>
                        <a:rPr lang="en-CA" sz="1600" b="0" i="0">
                          <a:solidFill>
                            <a:schemeClr val="tx1"/>
                          </a:solidFill>
                          <a:latin typeface="Cordia New"/>
                          <a:cs typeface="Cordia New"/>
                        </a:rPr>
                        <a:t>et Important: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7913955"/>
                  </a:ext>
                </a:extLst>
              </a:tr>
              <a:tr h="6106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ordia New"/>
                          <a:ea typeface="+mn-ea"/>
                          <a:cs typeface="Cordia New"/>
                        </a:rPr>
                        <a:t>88</a:t>
                      </a:r>
                      <a:r>
                        <a:rPr kumimoji="0" lang="en-CA" sz="1600" b="0" i="0" u="none" strike="noStrike" kern="1200" cap="none" spc="0" normalizeH="0" baseline="0" noProof="0">
                          <a:ln>
                            <a:noFill/>
                          </a:ln>
                          <a:solidFill>
                            <a:prstClr val="black"/>
                          </a:solidFill>
                          <a:effectLst/>
                          <a:uLnTx/>
                          <a:uFillTx/>
                          <a:latin typeface="Cordia New"/>
                          <a:ea typeface="+mn-ea"/>
                          <a:cs typeface="Cordia New"/>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03130544"/>
                  </a:ext>
                </a:extLst>
              </a:tr>
              <a:tr h="561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ordia New"/>
                          <a:ea typeface="+mn-ea"/>
                          <a:cs typeface="Cordia New"/>
                        </a:rPr>
                        <a:t>87%</a:t>
                      </a:r>
                      <a:endParaRPr kumimoji="0" lang="en-CA" sz="1600" b="0" i="0" u="none" strike="noStrike" kern="1200" cap="none" spc="0" normalizeH="0" baseline="0" noProof="0">
                        <a:ln>
                          <a:noFill/>
                        </a:ln>
                        <a:solidFill>
                          <a:prstClr val="black"/>
                        </a:solidFill>
                        <a:effectLst/>
                        <a:uLnTx/>
                        <a:uFillTx/>
                        <a:latin typeface="Cordia New"/>
                        <a:ea typeface="+mn-ea"/>
                        <a:cs typeface="Cordia New"/>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6975560"/>
                  </a:ext>
                </a:extLst>
              </a:tr>
              <a:tr h="5529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ordia New"/>
                          <a:ea typeface="+mn-ea"/>
                          <a:cs typeface="Cordia New"/>
                        </a:rPr>
                        <a:t>80%</a:t>
                      </a:r>
                      <a:endParaRPr kumimoji="0" lang="en-CA" sz="1600" b="0" i="0" u="none" strike="noStrike" kern="1200" cap="none" spc="0" normalizeH="0" baseline="0" noProof="0">
                        <a:ln>
                          <a:noFill/>
                        </a:ln>
                        <a:solidFill>
                          <a:prstClr val="black"/>
                        </a:solidFill>
                        <a:effectLst/>
                        <a:uLnTx/>
                        <a:uFillTx/>
                        <a:latin typeface="Cordia New"/>
                        <a:ea typeface="+mn-ea"/>
                        <a:cs typeface="Cordia New"/>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1319392"/>
                  </a:ext>
                </a:extLst>
              </a:tr>
              <a:tr h="5745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ordia New"/>
                          <a:ea typeface="+mn-ea"/>
                          <a:cs typeface="Cordia New"/>
                        </a:rPr>
                        <a:t>81%</a:t>
                      </a:r>
                      <a:endParaRPr kumimoji="0" lang="en-CA" sz="1600" b="0" i="0" u="none" strike="noStrike" kern="1200" cap="none" spc="0" normalizeH="0" baseline="0" noProof="0">
                        <a:ln>
                          <a:noFill/>
                        </a:ln>
                        <a:solidFill>
                          <a:prstClr val="black"/>
                        </a:solidFill>
                        <a:effectLst/>
                        <a:uLnTx/>
                        <a:uFillTx/>
                        <a:latin typeface="Cordia New"/>
                        <a:ea typeface="+mn-ea"/>
                        <a:cs typeface="Cordia New"/>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658668"/>
                  </a:ext>
                </a:extLst>
              </a:tr>
              <a:tr h="5926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ordia New"/>
                          <a:ea typeface="+mn-ea"/>
                          <a:cs typeface="Cordia New"/>
                        </a:rPr>
                        <a:t>77%</a:t>
                      </a:r>
                      <a:endParaRPr kumimoji="0" lang="en-CA" sz="1600" b="0" i="0" u="none" strike="noStrike" kern="1200" cap="none" spc="0" normalizeH="0" baseline="0" noProof="0">
                        <a:ln>
                          <a:noFill/>
                        </a:ln>
                        <a:solidFill>
                          <a:prstClr val="black"/>
                        </a:solidFill>
                        <a:effectLst/>
                        <a:uLnTx/>
                        <a:uFillTx/>
                        <a:latin typeface="Cordia New"/>
                        <a:ea typeface="+mn-ea"/>
                        <a:cs typeface="Cordia New"/>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7164088"/>
                  </a:ext>
                </a:extLst>
              </a:tr>
            </a:tbl>
          </a:graphicData>
        </a:graphic>
      </p:graphicFrame>
      <p:sp>
        <p:nvSpPr>
          <p:cNvPr id="35" name="Title 1">
            <a:extLst>
              <a:ext uri="{FF2B5EF4-FFF2-40B4-BE49-F238E27FC236}">
                <a16:creationId xmlns:a16="http://schemas.microsoft.com/office/drawing/2014/main" id="{1A3AF14E-D3B3-4B55-A310-DF9B2F626CDB}"/>
              </a:ext>
            </a:extLst>
          </p:cNvPr>
          <p:cNvSpPr txBox="1">
            <a:spLocks/>
          </p:cNvSpPr>
          <p:nvPr/>
        </p:nvSpPr>
        <p:spPr>
          <a:xfrm>
            <a:off x="555863" y="464374"/>
            <a:ext cx="10988858" cy="5255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a:solidFill>
                  <a:srgbClr val="210544"/>
                </a:solidFill>
                <a:latin typeface="Montserrat Light" pitchFamily="2" charset="77"/>
                <a:ea typeface="Times New Roman" panose="02020603050405020304" pitchFamily="18" charset="0"/>
                <a:cs typeface="Cordia New"/>
              </a:rPr>
              <a:t>Equal Pay Coalition | </a:t>
            </a:r>
            <a:r>
              <a:rPr lang="en-CA" sz="2800" b="1">
                <a:solidFill>
                  <a:srgbClr val="210544"/>
                </a:solidFill>
                <a:latin typeface="Montserrat" pitchFamily="2" charset="77"/>
                <a:ea typeface="Times New Roman" panose="02020603050405020304" pitchFamily="18" charset="0"/>
                <a:cs typeface="Cordia New"/>
              </a:rPr>
              <a:t>Importance of Policies for Equality</a:t>
            </a:r>
            <a:endParaRPr lang="en-CA" sz="2800" cap="all">
              <a:solidFill>
                <a:srgbClr val="210544"/>
              </a:solidFill>
              <a:latin typeface="Montserrat" pitchFamily="2" charset="77"/>
            </a:endParaRPr>
          </a:p>
        </p:txBody>
      </p:sp>
      <p:sp>
        <p:nvSpPr>
          <p:cNvPr id="36" name="TextBox 35">
            <a:extLst>
              <a:ext uri="{FF2B5EF4-FFF2-40B4-BE49-F238E27FC236}">
                <a16:creationId xmlns:a16="http://schemas.microsoft.com/office/drawing/2014/main" id="{2DB958F3-8179-454D-A05B-CE938D53C04F}"/>
              </a:ext>
            </a:extLst>
          </p:cNvPr>
          <p:cNvSpPr txBox="1"/>
          <p:nvPr/>
        </p:nvSpPr>
        <p:spPr>
          <a:xfrm>
            <a:off x="557187" y="6058438"/>
            <a:ext cx="5314878" cy="215444"/>
          </a:xfrm>
          <a:prstGeom prst="rect">
            <a:avLst/>
          </a:prstGeom>
          <a:noFill/>
        </p:spPr>
        <p:txBody>
          <a:bodyPr wrap="square" rtlCol="0">
            <a:spAutoFit/>
          </a:bodyPr>
          <a:lstStyle/>
          <a:p>
            <a:r>
              <a:rPr lang="en-US" sz="800" b="1">
                <a:solidFill>
                  <a:schemeClr val="bg1">
                    <a:lumMod val="75000"/>
                  </a:schemeClr>
                </a:solidFill>
                <a:latin typeface="Montserrat" pitchFamily="2" charset="77"/>
              </a:rPr>
              <a:t>ONTARIO EQUAL PAY COALITION  | OMNI SURVEY 2022 </a:t>
            </a:r>
            <a:endParaRPr lang="en-US" sz="800">
              <a:solidFill>
                <a:schemeClr val="bg1">
                  <a:lumMod val="75000"/>
                </a:schemeClr>
              </a:solidFill>
              <a:latin typeface="Montserrat" pitchFamily="2" charset="77"/>
            </a:endParaRPr>
          </a:p>
        </p:txBody>
      </p:sp>
    </p:spTree>
    <p:extLst>
      <p:ext uri="{BB962C8B-B14F-4D97-AF65-F5344CB8AC3E}">
        <p14:creationId xmlns:p14="http://schemas.microsoft.com/office/powerpoint/2010/main" val="3728873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FB2699-6DD3-DF4E-B13C-54A5A03BC2B2}"/>
              </a:ext>
            </a:extLst>
          </p:cNvPr>
          <p:cNvSpPr txBox="1"/>
          <p:nvPr/>
        </p:nvSpPr>
        <p:spPr>
          <a:xfrm>
            <a:off x="555863" y="994102"/>
            <a:ext cx="10988858" cy="461665"/>
          </a:xfrm>
          <a:prstGeom prst="rect">
            <a:avLst/>
          </a:prstGeom>
          <a:noFill/>
        </p:spPr>
        <p:txBody>
          <a:bodyPr wrap="square" rtlCol="0">
            <a:spAutoFit/>
          </a:bodyPr>
          <a:lstStyle/>
          <a:p>
            <a:pPr algn="just"/>
            <a:r>
              <a:rPr lang="en-CA" sz="1200">
                <a:solidFill>
                  <a:schemeClr val="tx1">
                    <a:lumMod val="75000"/>
                    <a:lumOff val="25000"/>
                  </a:schemeClr>
                </a:solidFill>
                <a:latin typeface="Montserrat" pitchFamily="2" charset="77"/>
                <a:cs typeface="Cordia New" panose="020B0304020202020204" pitchFamily="34" charset="-34"/>
              </a:rPr>
              <a:t>Two in five respondents prioritize raising the minimum wage above all other proposed policies to achieve women’s economic equality. This is followed by decent wages for women in publicly funded roles (24%). </a:t>
            </a:r>
          </a:p>
        </p:txBody>
      </p:sp>
      <p:sp>
        <p:nvSpPr>
          <p:cNvPr id="7" name="Slide Number Placeholder 6">
            <a:extLst>
              <a:ext uri="{FF2B5EF4-FFF2-40B4-BE49-F238E27FC236}">
                <a16:creationId xmlns:a16="http://schemas.microsoft.com/office/drawing/2014/main" id="{31F6A227-1DB8-3546-B23E-49598A9C3D76}"/>
              </a:ext>
            </a:extLst>
          </p:cNvPr>
          <p:cNvSpPr>
            <a:spLocks noGrp="1"/>
          </p:cNvSpPr>
          <p:nvPr>
            <p:ph type="sldNum" sz="quarter" idx="12"/>
          </p:nvPr>
        </p:nvSpPr>
        <p:spPr>
          <a:xfrm>
            <a:off x="7417755" y="5991435"/>
            <a:ext cx="2742843" cy="365077"/>
          </a:xfrm>
        </p:spPr>
        <p:txBody>
          <a:bodyPr/>
          <a:lstStyle/>
          <a:p>
            <a:r>
              <a:rPr lang="en-US" dirty="0">
                <a:latin typeface="Montserrat" pitchFamily="2" charset="77"/>
              </a:rPr>
              <a:t>      </a:t>
            </a:r>
            <a:r>
              <a:rPr lang="en-US" sz="1400" dirty="0">
                <a:solidFill>
                  <a:schemeClr val="bg1">
                    <a:lumMod val="85000"/>
                  </a:schemeClr>
                </a:solidFill>
                <a:latin typeface="Montserrat" pitchFamily="2" charset="77"/>
              </a:rPr>
              <a:t>|</a:t>
            </a:r>
            <a:endParaRPr lang="en-US" dirty="0">
              <a:solidFill>
                <a:schemeClr val="bg1">
                  <a:lumMod val="85000"/>
                </a:schemeClr>
              </a:solidFill>
              <a:latin typeface="Montserrat" pitchFamily="2" charset="77"/>
            </a:endParaRPr>
          </a:p>
        </p:txBody>
      </p:sp>
      <p:sp>
        <p:nvSpPr>
          <p:cNvPr id="8" name="TextBox 7">
            <a:extLst>
              <a:ext uri="{FF2B5EF4-FFF2-40B4-BE49-F238E27FC236}">
                <a16:creationId xmlns:a16="http://schemas.microsoft.com/office/drawing/2014/main" id="{84BAC1B9-9A24-144D-A5C5-7F3669A183C5}"/>
              </a:ext>
            </a:extLst>
          </p:cNvPr>
          <p:cNvSpPr txBox="1"/>
          <p:nvPr/>
        </p:nvSpPr>
        <p:spPr>
          <a:xfrm>
            <a:off x="555863" y="6219034"/>
            <a:ext cx="8111552" cy="200055"/>
          </a:xfrm>
          <a:prstGeom prst="rect">
            <a:avLst/>
          </a:prstGeom>
          <a:noFill/>
        </p:spPr>
        <p:txBody>
          <a:bodyPr wrap="square" rtlCol="0" anchor="t">
            <a:spAutoFit/>
          </a:bodyPr>
          <a:lstStyle/>
          <a:p>
            <a:r>
              <a:rPr lang="en-US" sz="700">
                <a:solidFill>
                  <a:schemeClr val="bg1">
                    <a:lumMod val="65000"/>
                  </a:schemeClr>
                </a:solidFill>
                <a:latin typeface="Montserrat"/>
              </a:rPr>
              <a:t>INSIGHTS CREDIT: ENVIRONICS RESEARCH</a:t>
            </a:r>
            <a:endParaRPr lang="en-US" sz="700" cap="all">
              <a:solidFill>
                <a:schemeClr val="bg1">
                  <a:lumMod val="65000"/>
                </a:schemeClr>
              </a:solidFill>
              <a:latin typeface="Montserrat"/>
              <a:cs typeface="Cordia New"/>
            </a:endParaRPr>
          </a:p>
        </p:txBody>
      </p:sp>
      <p:cxnSp>
        <p:nvCxnSpPr>
          <p:cNvPr id="25" name="Straight Connector 24">
            <a:extLst>
              <a:ext uri="{FF2B5EF4-FFF2-40B4-BE49-F238E27FC236}">
                <a16:creationId xmlns:a16="http://schemas.microsoft.com/office/drawing/2014/main" id="{2E29BB9E-5654-0242-BD4B-B1501F5B9AF1}"/>
              </a:ext>
            </a:extLst>
          </p:cNvPr>
          <p:cNvCxnSpPr>
            <a:cxnSpLocks/>
          </p:cNvCxnSpPr>
          <p:nvPr/>
        </p:nvCxnSpPr>
        <p:spPr>
          <a:xfrm>
            <a:off x="644764" y="1713595"/>
            <a:ext cx="10899957" cy="16421"/>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4" name="Picture 33" descr="A picture containing object, clock, drawing&#10;&#10;Description automatically generated">
            <a:extLst>
              <a:ext uri="{FF2B5EF4-FFF2-40B4-BE49-F238E27FC236}">
                <a16:creationId xmlns:a16="http://schemas.microsoft.com/office/drawing/2014/main" id="{58B20861-C1AA-434A-B7E2-95F845678B8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62207" y="6095913"/>
            <a:ext cx="1082514" cy="206193"/>
          </a:xfrm>
          <a:prstGeom prst="rect">
            <a:avLst/>
          </a:prstGeom>
        </p:spPr>
      </p:pic>
      <p:sp>
        <p:nvSpPr>
          <p:cNvPr id="10" name="TextBox 9">
            <a:extLst>
              <a:ext uri="{FF2B5EF4-FFF2-40B4-BE49-F238E27FC236}">
                <a16:creationId xmlns:a16="http://schemas.microsoft.com/office/drawing/2014/main" id="{2B587B65-CEC0-46B4-B9F1-3D1F7D1C0CAB}"/>
              </a:ext>
            </a:extLst>
          </p:cNvPr>
          <p:cNvSpPr txBox="1"/>
          <p:nvPr/>
        </p:nvSpPr>
        <p:spPr>
          <a:xfrm>
            <a:off x="583199" y="1763721"/>
            <a:ext cx="10899957" cy="338554"/>
          </a:xfrm>
          <a:prstGeom prst="rect">
            <a:avLst/>
          </a:prstGeom>
          <a:noFill/>
        </p:spPr>
        <p:txBody>
          <a:bodyPr wrap="square" rtlCol="0">
            <a:spAutoFit/>
          </a:bodyPr>
          <a:lstStyle/>
          <a:p>
            <a:r>
              <a:rPr lang="en-US" sz="1600" i="1">
                <a:solidFill>
                  <a:schemeClr val="tx1">
                    <a:lumMod val="75000"/>
                    <a:lumOff val="25000"/>
                  </a:schemeClr>
                </a:solidFill>
                <a:latin typeface="Cordia New" panose="020B0304020202020204" pitchFamily="34" charset="-34"/>
                <a:cs typeface="Cordia New" panose="020B0304020202020204" pitchFamily="34" charset="-34"/>
              </a:rPr>
              <a:t>Q3. Of the following policies, which one would you have the Ontario government make a priority for achieving women's economic equality? (n=814)</a:t>
            </a:r>
          </a:p>
        </p:txBody>
      </p:sp>
      <p:sp>
        <p:nvSpPr>
          <p:cNvPr id="32" name="TextBox 31">
            <a:extLst>
              <a:ext uri="{FF2B5EF4-FFF2-40B4-BE49-F238E27FC236}">
                <a16:creationId xmlns:a16="http://schemas.microsoft.com/office/drawing/2014/main" id="{CABEF85F-1428-450F-BD51-785D6E68CD76}"/>
              </a:ext>
            </a:extLst>
          </p:cNvPr>
          <p:cNvSpPr txBox="1"/>
          <p:nvPr/>
        </p:nvSpPr>
        <p:spPr>
          <a:xfrm>
            <a:off x="9175813" y="2397772"/>
            <a:ext cx="2307343" cy="2554545"/>
          </a:xfrm>
          <a:prstGeom prst="rect">
            <a:avLst/>
          </a:prstGeom>
          <a:noFill/>
        </p:spPr>
        <p:txBody>
          <a:bodyPr wrap="square" rtlCol="0">
            <a:spAutoFit/>
          </a:bodyPr>
          <a:lstStyle/>
          <a:p>
            <a:r>
              <a:rPr lang="en-US" sz="1600" b="1" dirty="0">
                <a:solidFill>
                  <a:schemeClr val="tx1">
                    <a:lumMod val="75000"/>
                    <a:lumOff val="25000"/>
                  </a:schemeClr>
                </a:solidFill>
                <a:latin typeface="Cordia New" panose="020B0304020202020204" pitchFamily="34" charset="-34"/>
                <a:cs typeface="Cordia New" panose="020B0304020202020204" pitchFamily="34" charset="-34"/>
              </a:rPr>
              <a:t>More likely to say ”rise the minimum wage to a living wage”…</a:t>
            </a:r>
          </a:p>
          <a:p>
            <a:pPr marL="285750" indent="-285750">
              <a:buFont typeface="Arial" panose="020B0604020202020204" pitchFamily="34" charset="0"/>
              <a:buChar char="•"/>
            </a:pPr>
            <a:r>
              <a:rPr lang="en-US" sz="1600" dirty="0">
                <a:solidFill>
                  <a:schemeClr val="tx1">
                    <a:lumMod val="75000"/>
                    <a:lumOff val="25000"/>
                  </a:schemeClr>
                </a:solidFill>
                <a:latin typeface="Cordia New" panose="020B0304020202020204" pitchFamily="34" charset="-34"/>
                <a:cs typeface="Cordia New" panose="020B0304020202020204" pitchFamily="34" charset="-34"/>
              </a:rPr>
              <a:t>Intends to vote for The Liberals (50%), or undecided voters (47%)</a:t>
            </a:r>
            <a:r>
              <a:rPr lang="en-US" sz="1600" dirty="0">
                <a:solidFill>
                  <a:schemeClr val="tx1">
                    <a:lumMod val="75000"/>
                    <a:lumOff val="25000"/>
                  </a:schemeClr>
                </a:solidFill>
                <a:latin typeface="Cordia New"/>
                <a:cs typeface="Cordia New"/>
              </a:rPr>
              <a:t> compared to Conservative (29%)</a:t>
            </a:r>
            <a:endParaRPr lang="en-US" sz="1600" dirty="0">
              <a:solidFill>
                <a:schemeClr val="tx1">
                  <a:lumMod val="75000"/>
                  <a:lumOff val="25000"/>
                </a:schemeClr>
              </a:solidFill>
              <a:latin typeface="Cordia New" panose="020B0304020202020204" pitchFamily="34" charset="-34"/>
              <a:cs typeface="Cordia New" panose="020B0304020202020204" pitchFamily="34" charset="-34"/>
            </a:endParaRPr>
          </a:p>
          <a:p>
            <a:endParaRPr lang="en-US" sz="1600" dirty="0">
              <a:solidFill>
                <a:schemeClr val="tx1">
                  <a:lumMod val="75000"/>
                  <a:lumOff val="25000"/>
                </a:schemeClr>
              </a:solidFill>
              <a:latin typeface="Cordia New" panose="020B0304020202020204" pitchFamily="34" charset="-34"/>
              <a:cs typeface="Cordia New" panose="020B0304020202020204" pitchFamily="34" charset="-34"/>
            </a:endParaRPr>
          </a:p>
          <a:p>
            <a:endParaRPr lang="en-US" sz="1600" dirty="0">
              <a:solidFill>
                <a:schemeClr val="tx1">
                  <a:lumMod val="75000"/>
                  <a:lumOff val="25000"/>
                </a:schemeClr>
              </a:solidFill>
              <a:latin typeface="Cordia New" panose="020B0304020202020204" pitchFamily="34" charset="-34"/>
              <a:cs typeface="Cordia New" panose="020B0304020202020204" pitchFamily="34" charset="-34"/>
            </a:endParaRPr>
          </a:p>
          <a:p>
            <a:endParaRPr lang="en-US" sz="1600" dirty="0">
              <a:solidFill>
                <a:schemeClr val="tx1">
                  <a:lumMod val="75000"/>
                  <a:lumOff val="25000"/>
                </a:schemeClr>
              </a:solidFill>
              <a:latin typeface="Cordia New" panose="020B0304020202020204" pitchFamily="34" charset="-34"/>
              <a:cs typeface="Cordia New" panose="020B0304020202020204" pitchFamily="34" charset="-34"/>
            </a:endParaRPr>
          </a:p>
        </p:txBody>
      </p:sp>
      <p:sp>
        <p:nvSpPr>
          <p:cNvPr id="35" name="Title 1">
            <a:extLst>
              <a:ext uri="{FF2B5EF4-FFF2-40B4-BE49-F238E27FC236}">
                <a16:creationId xmlns:a16="http://schemas.microsoft.com/office/drawing/2014/main" id="{1A3AF14E-D3B3-4B55-A310-DF9B2F626CDB}"/>
              </a:ext>
            </a:extLst>
          </p:cNvPr>
          <p:cNvSpPr txBox="1">
            <a:spLocks/>
          </p:cNvSpPr>
          <p:nvPr/>
        </p:nvSpPr>
        <p:spPr>
          <a:xfrm>
            <a:off x="555863" y="464374"/>
            <a:ext cx="10988858" cy="5255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dirty="0">
                <a:solidFill>
                  <a:srgbClr val="210544"/>
                </a:solidFill>
                <a:latin typeface="Montserrat Light" pitchFamily="2" charset="77"/>
                <a:ea typeface="Times New Roman" panose="02020603050405020304" pitchFamily="18" charset="0"/>
                <a:cs typeface="Cordia New"/>
              </a:rPr>
              <a:t>Equal Pay Coalition | </a:t>
            </a:r>
            <a:r>
              <a:rPr lang="en-CA" sz="2800" b="1" dirty="0">
                <a:solidFill>
                  <a:srgbClr val="210544"/>
                </a:solidFill>
                <a:latin typeface="Montserrat" pitchFamily="2" charset="77"/>
                <a:ea typeface="Times New Roman" panose="02020603050405020304" pitchFamily="18" charset="0"/>
                <a:cs typeface="Cordia New"/>
              </a:rPr>
              <a:t>Proposed Priorities</a:t>
            </a:r>
            <a:endParaRPr lang="en-CA" sz="2800" cap="all" dirty="0">
              <a:solidFill>
                <a:srgbClr val="210544"/>
              </a:solidFill>
              <a:latin typeface="Montserrat" pitchFamily="2" charset="77"/>
            </a:endParaRPr>
          </a:p>
        </p:txBody>
      </p:sp>
      <p:graphicFrame>
        <p:nvGraphicFramePr>
          <p:cNvPr id="22" name="Chart 21">
            <a:extLst>
              <a:ext uri="{FF2B5EF4-FFF2-40B4-BE49-F238E27FC236}">
                <a16:creationId xmlns:a16="http://schemas.microsoft.com/office/drawing/2014/main" id="{BE3E1BC9-4FA1-4E60-8DB9-9DD741A7BFE9}"/>
              </a:ext>
            </a:extLst>
          </p:cNvPr>
          <p:cNvGraphicFramePr/>
          <p:nvPr>
            <p:extLst>
              <p:ext uri="{D42A27DB-BD31-4B8C-83A1-F6EECF244321}">
                <p14:modId xmlns:p14="http://schemas.microsoft.com/office/powerpoint/2010/main" val="2099381698"/>
              </p:ext>
            </p:extLst>
          </p:nvPr>
        </p:nvGraphicFramePr>
        <p:xfrm>
          <a:off x="644764" y="2397772"/>
          <a:ext cx="8304767" cy="3063922"/>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a:extLst>
              <a:ext uri="{FF2B5EF4-FFF2-40B4-BE49-F238E27FC236}">
                <a16:creationId xmlns:a16="http://schemas.microsoft.com/office/drawing/2014/main" id="{9DA7154D-77D0-4CDD-8623-7A1D7325C6CD}"/>
              </a:ext>
            </a:extLst>
          </p:cNvPr>
          <p:cNvSpPr txBox="1"/>
          <p:nvPr/>
        </p:nvSpPr>
        <p:spPr>
          <a:xfrm>
            <a:off x="557187" y="6058438"/>
            <a:ext cx="5314878" cy="215444"/>
          </a:xfrm>
          <a:prstGeom prst="rect">
            <a:avLst/>
          </a:prstGeom>
          <a:noFill/>
        </p:spPr>
        <p:txBody>
          <a:bodyPr wrap="square" rtlCol="0">
            <a:spAutoFit/>
          </a:bodyPr>
          <a:lstStyle/>
          <a:p>
            <a:r>
              <a:rPr lang="en-US" sz="800" b="1">
                <a:solidFill>
                  <a:schemeClr val="bg1">
                    <a:lumMod val="75000"/>
                  </a:schemeClr>
                </a:solidFill>
                <a:latin typeface="Montserrat" pitchFamily="2" charset="77"/>
              </a:rPr>
              <a:t>ONTARIO EQUAL PAY COALITION  | OMNI SURVEY 2022 </a:t>
            </a:r>
            <a:endParaRPr lang="en-US" sz="800">
              <a:solidFill>
                <a:schemeClr val="bg1">
                  <a:lumMod val="75000"/>
                </a:schemeClr>
              </a:solidFill>
              <a:latin typeface="Montserrat" pitchFamily="2" charset="77"/>
            </a:endParaRPr>
          </a:p>
        </p:txBody>
      </p:sp>
    </p:spTree>
    <p:extLst>
      <p:ext uri="{BB962C8B-B14F-4D97-AF65-F5344CB8AC3E}">
        <p14:creationId xmlns:p14="http://schemas.microsoft.com/office/powerpoint/2010/main" val="4042674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FB2699-6DD3-DF4E-B13C-54A5A03BC2B2}"/>
              </a:ext>
            </a:extLst>
          </p:cNvPr>
          <p:cNvSpPr txBox="1"/>
          <p:nvPr/>
        </p:nvSpPr>
        <p:spPr>
          <a:xfrm>
            <a:off x="555863" y="994102"/>
            <a:ext cx="10988858" cy="646331"/>
          </a:xfrm>
          <a:prstGeom prst="rect">
            <a:avLst/>
          </a:prstGeom>
          <a:noFill/>
        </p:spPr>
        <p:txBody>
          <a:bodyPr wrap="square" rtlCol="0">
            <a:spAutoFit/>
          </a:bodyPr>
          <a:lstStyle/>
          <a:p>
            <a:pPr algn="just"/>
            <a:r>
              <a:rPr lang="en-CA" sz="1200" dirty="0">
                <a:solidFill>
                  <a:schemeClr val="tx1">
                    <a:lumMod val="75000"/>
                    <a:lumOff val="25000"/>
                  </a:schemeClr>
                </a:solidFill>
                <a:latin typeface="Montserrat" pitchFamily="2" charset="77"/>
                <a:cs typeface="Cordia New" panose="020B0304020202020204" pitchFamily="34" charset="-34"/>
              </a:rPr>
              <a:t>Four in five survey respondents agree that it would serve the economy’s post-pandemic </a:t>
            </a:r>
            <a:r>
              <a:rPr lang="en-CA" sz="1200">
                <a:solidFill>
                  <a:schemeClr val="tx1">
                    <a:lumMod val="75000"/>
                    <a:lumOff val="25000"/>
                  </a:schemeClr>
                </a:solidFill>
                <a:latin typeface="Montserrat" pitchFamily="2" charset="77"/>
                <a:cs typeface="Cordia New" panose="020B0304020202020204" pitchFamily="34" charset="-34"/>
              </a:rPr>
              <a:t>recovery </a:t>
            </a:r>
            <a:r>
              <a:rPr lang="en-CA" sz="1200" dirty="0">
                <a:solidFill>
                  <a:schemeClr val="tx1">
                    <a:lumMod val="75000"/>
                    <a:lumOff val="25000"/>
                  </a:schemeClr>
                </a:solidFill>
                <a:latin typeface="Montserrat" pitchFamily="2" charset="77"/>
                <a:cs typeface="Cordia New" panose="020B0304020202020204" pitchFamily="34" charset="-34"/>
              </a:rPr>
              <a:t>to “increase funding to public services that provide care to Ontarians.” </a:t>
            </a:r>
            <a:r>
              <a:rPr lang="en-US" sz="1200">
                <a:solidFill>
                  <a:schemeClr val="tx1">
                    <a:lumMod val="75000"/>
                    <a:lumOff val="25000"/>
                  </a:schemeClr>
                </a:solidFill>
                <a:latin typeface="Montserrat" pitchFamily="2" charset="77"/>
                <a:cs typeface="Cordia New" panose="020B0304020202020204" pitchFamily="34" charset="-34"/>
              </a:rPr>
              <a:t>Seven in ten believe that increasing funding to care-providing public services would help promote economic equality for women.</a:t>
            </a:r>
            <a:endParaRPr lang="en-CA" sz="1200" dirty="0">
              <a:solidFill>
                <a:schemeClr val="tx1">
                  <a:lumMod val="75000"/>
                  <a:lumOff val="25000"/>
                </a:schemeClr>
              </a:solidFill>
              <a:latin typeface="Montserrat" pitchFamily="2" charset="77"/>
              <a:cs typeface="Cordia New" panose="020B0304020202020204" pitchFamily="34" charset="-34"/>
            </a:endParaRPr>
          </a:p>
        </p:txBody>
      </p:sp>
      <p:sp>
        <p:nvSpPr>
          <p:cNvPr id="7" name="Slide Number Placeholder 6">
            <a:extLst>
              <a:ext uri="{FF2B5EF4-FFF2-40B4-BE49-F238E27FC236}">
                <a16:creationId xmlns:a16="http://schemas.microsoft.com/office/drawing/2014/main" id="{31F6A227-1DB8-3546-B23E-49598A9C3D76}"/>
              </a:ext>
            </a:extLst>
          </p:cNvPr>
          <p:cNvSpPr>
            <a:spLocks noGrp="1"/>
          </p:cNvSpPr>
          <p:nvPr>
            <p:ph type="sldNum" sz="quarter" idx="12"/>
          </p:nvPr>
        </p:nvSpPr>
        <p:spPr>
          <a:xfrm>
            <a:off x="7417755" y="5991435"/>
            <a:ext cx="2742843" cy="365077"/>
          </a:xfrm>
        </p:spPr>
        <p:txBody>
          <a:bodyPr/>
          <a:lstStyle/>
          <a:p>
            <a:r>
              <a:rPr lang="en-US" dirty="0">
                <a:latin typeface="Montserrat" pitchFamily="2" charset="77"/>
              </a:rPr>
              <a:t>     </a:t>
            </a:r>
            <a:r>
              <a:rPr lang="en-US" sz="1400" dirty="0">
                <a:solidFill>
                  <a:schemeClr val="bg1">
                    <a:lumMod val="85000"/>
                  </a:schemeClr>
                </a:solidFill>
                <a:latin typeface="Montserrat" pitchFamily="2" charset="77"/>
              </a:rPr>
              <a:t>|</a:t>
            </a:r>
            <a:endParaRPr lang="en-US" dirty="0">
              <a:solidFill>
                <a:schemeClr val="bg1">
                  <a:lumMod val="85000"/>
                </a:schemeClr>
              </a:solidFill>
              <a:latin typeface="Montserrat" pitchFamily="2" charset="77"/>
            </a:endParaRPr>
          </a:p>
        </p:txBody>
      </p:sp>
      <p:sp>
        <p:nvSpPr>
          <p:cNvPr id="8" name="TextBox 7">
            <a:extLst>
              <a:ext uri="{FF2B5EF4-FFF2-40B4-BE49-F238E27FC236}">
                <a16:creationId xmlns:a16="http://schemas.microsoft.com/office/drawing/2014/main" id="{84BAC1B9-9A24-144D-A5C5-7F3669A183C5}"/>
              </a:ext>
            </a:extLst>
          </p:cNvPr>
          <p:cNvSpPr txBox="1"/>
          <p:nvPr/>
        </p:nvSpPr>
        <p:spPr>
          <a:xfrm>
            <a:off x="555863" y="6219034"/>
            <a:ext cx="8111552" cy="200055"/>
          </a:xfrm>
          <a:prstGeom prst="rect">
            <a:avLst/>
          </a:prstGeom>
          <a:noFill/>
        </p:spPr>
        <p:txBody>
          <a:bodyPr wrap="square" rtlCol="0" anchor="t">
            <a:spAutoFit/>
          </a:bodyPr>
          <a:lstStyle/>
          <a:p>
            <a:r>
              <a:rPr lang="en-US" sz="700">
                <a:solidFill>
                  <a:schemeClr val="bg1">
                    <a:lumMod val="65000"/>
                  </a:schemeClr>
                </a:solidFill>
                <a:latin typeface="Montserrat"/>
              </a:rPr>
              <a:t>INSIGHTS CREDIT: ENVIRONICS RESEARCH</a:t>
            </a:r>
            <a:endParaRPr lang="en-US" sz="700" cap="all">
              <a:solidFill>
                <a:schemeClr val="bg1">
                  <a:lumMod val="65000"/>
                </a:schemeClr>
              </a:solidFill>
              <a:latin typeface="Montserrat"/>
              <a:cs typeface="Cordia New"/>
            </a:endParaRPr>
          </a:p>
        </p:txBody>
      </p:sp>
      <p:cxnSp>
        <p:nvCxnSpPr>
          <p:cNvPr id="25" name="Straight Connector 24">
            <a:extLst>
              <a:ext uri="{FF2B5EF4-FFF2-40B4-BE49-F238E27FC236}">
                <a16:creationId xmlns:a16="http://schemas.microsoft.com/office/drawing/2014/main" id="{2E29BB9E-5654-0242-BD4B-B1501F5B9AF1}"/>
              </a:ext>
            </a:extLst>
          </p:cNvPr>
          <p:cNvCxnSpPr>
            <a:cxnSpLocks/>
          </p:cNvCxnSpPr>
          <p:nvPr/>
        </p:nvCxnSpPr>
        <p:spPr>
          <a:xfrm>
            <a:off x="644764" y="1713595"/>
            <a:ext cx="10899957" cy="16421"/>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4" name="Picture 33" descr="A picture containing object, clock, drawing&#10;&#10;Description automatically generated">
            <a:extLst>
              <a:ext uri="{FF2B5EF4-FFF2-40B4-BE49-F238E27FC236}">
                <a16:creationId xmlns:a16="http://schemas.microsoft.com/office/drawing/2014/main" id="{58B20861-C1AA-434A-B7E2-95F845678B8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62207" y="6095913"/>
            <a:ext cx="1082514" cy="206193"/>
          </a:xfrm>
          <a:prstGeom prst="rect">
            <a:avLst/>
          </a:prstGeom>
        </p:spPr>
      </p:pic>
      <p:sp>
        <p:nvSpPr>
          <p:cNvPr id="10" name="TextBox 9">
            <a:extLst>
              <a:ext uri="{FF2B5EF4-FFF2-40B4-BE49-F238E27FC236}">
                <a16:creationId xmlns:a16="http://schemas.microsoft.com/office/drawing/2014/main" id="{2B587B65-CEC0-46B4-B9F1-3D1F7D1C0CAB}"/>
              </a:ext>
            </a:extLst>
          </p:cNvPr>
          <p:cNvSpPr txBox="1"/>
          <p:nvPr/>
        </p:nvSpPr>
        <p:spPr>
          <a:xfrm>
            <a:off x="583199" y="1763721"/>
            <a:ext cx="10899957" cy="584775"/>
          </a:xfrm>
          <a:prstGeom prst="rect">
            <a:avLst/>
          </a:prstGeom>
          <a:noFill/>
        </p:spPr>
        <p:txBody>
          <a:bodyPr wrap="square" rtlCol="0">
            <a:spAutoFit/>
          </a:bodyPr>
          <a:lstStyle/>
          <a:p>
            <a:r>
              <a:rPr lang="en-US" sz="1600" i="1">
                <a:solidFill>
                  <a:schemeClr val="tx1">
                    <a:lumMod val="75000"/>
                    <a:lumOff val="25000"/>
                  </a:schemeClr>
                </a:solidFill>
                <a:latin typeface="Cordia New" panose="020B0304020202020204" pitchFamily="34" charset="-34"/>
                <a:cs typeface="Cordia New" panose="020B0304020202020204" pitchFamily="34" charset="-34"/>
              </a:rPr>
              <a:t>Q4. Care is primarily delivered to Ontarians through publicly funded services like health care, childcare, community and social services, and education.  With this in mind, do you agree or disagree with the following statements? (n=814)</a:t>
            </a:r>
          </a:p>
        </p:txBody>
      </p:sp>
      <p:graphicFrame>
        <p:nvGraphicFramePr>
          <p:cNvPr id="31" name="Chart 30">
            <a:extLst>
              <a:ext uri="{FF2B5EF4-FFF2-40B4-BE49-F238E27FC236}">
                <a16:creationId xmlns:a16="http://schemas.microsoft.com/office/drawing/2014/main" id="{B6F64B9B-1673-4432-9778-EC71D146A943}"/>
              </a:ext>
            </a:extLst>
          </p:cNvPr>
          <p:cNvGraphicFramePr/>
          <p:nvPr>
            <p:extLst>
              <p:ext uri="{D42A27DB-BD31-4B8C-83A1-F6EECF244321}">
                <p14:modId xmlns:p14="http://schemas.microsoft.com/office/powerpoint/2010/main" val="1999585223"/>
              </p:ext>
            </p:extLst>
          </p:nvPr>
        </p:nvGraphicFramePr>
        <p:xfrm>
          <a:off x="644764" y="2656450"/>
          <a:ext cx="7606101" cy="3207448"/>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Box 31">
            <a:extLst>
              <a:ext uri="{FF2B5EF4-FFF2-40B4-BE49-F238E27FC236}">
                <a16:creationId xmlns:a16="http://schemas.microsoft.com/office/drawing/2014/main" id="{CABEF85F-1428-450F-BD51-785D6E68CD76}"/>
              </a:ext>
            </a:extLst>
          </p:cNvPr>
          <p:cNvSpPr txBox="1"/>
          <p:nvPr/>
        </p:nvSpPr>
        <p:spPr>
          <a:xfrm>
            <a:off x="9537405" y="2340550"/>
            <a:ext cx="2007316" cy="2800767"/>
          </a:xfrm>
          <a:prstGeom prst="rect">
            <a:avLst/>
          </a:prstGeom>
          <a:noFill/>
        </p:spPr>
        <p:txBody>
          <a:bodyPr wrap="square" rtlCol="0">
            <a:spAutoFit/>
          </a:bodyPr>
          <a:lstStyle/>
          <a:p>
            <a:r>
              <a:rPr lang="en-US" sz="1600" b="1" dirty="0">
                <a:solidFill>
                  <a:schemeClr val="tx1">
                    <a:lumMod val="75000"/>
                    <a:lumOff val="25000"/>
                  </a:schemeClr>
                </a:solidFill>
                <a:latin typeface="Cordia New" panose="020B0304020202020204" pitchFamily="34" charset="-34"/>
                <a:cs typeface="Cordia New" panose="020B0304020202020204" pitchFamily="34" charset="-34"/>
              </a:rPr>
              <a:t>More likely to say “strongly agree”</a:t>
            </a:r>
            <a:r>
              <a:rPr lang="en-US" sz="1600" b="1">
                <a:solidFill>
                  <a:schemeClr val="tx1">
                    <a:lumMod val="75000"/>
                    <a:lumOff val="25000"/>
                  </a:schemeClr>
                </a:solidFill>
                <a:latin typeface="Cordia New" panose="020B0304020202020204" pitchFamily="34" charset="-34"/>
                <a:cs typeface="Cordia New" panose="020B0304020202020204" pitchFamily="34" charset="-34"/>
              </a:rPr>
              <a:t> to the statement “the Ontario government should increase funding…that provide care to Ontarians”…</a:t>
            </a:r>
            <a:endParaRPr lang="en-US" sz="1600" dirty="0">
              <a:solidFill>
                <a:schemeClr val="tx1">
                  <a:lumMod val="75000"/>
                  <a:lumOff val="25000"/>
                </a:schemeClr>
              </a:solidFill>
              <a:latin typeface="Cordia New" panose="020B0304020202020204" pitchFamily="34" charset="-34"/>
              <a:cs typeface="Cordia New" panose="020B0304020202020204" pitchFamily="34" charset="-34"/>
            </a:endParaRPr>
          </a:p>
          <a:p>
            <a:pPr marL="285750" indent="-285750">
              <a:buFont typeface="Arial" panose="020B0604020202020204" pitchFamily="34" charset="0"/>
              <a:buChar char="•"/>
            </a:pPr>
            <a:r>
              <a:rPr lang="en-US" sz="1600" dirty="0">
                <a:solidFill>
                  <a:schemeClr val="tx1">
                    <a:lumMod val="75000"/>
                    <a:lumOff val="25000"/>
                  </a:schemeClr>
                </a:solidFill>
                <a:latin typeface="Cordia New" panose="020B0304020202020204" pitchFamily="34" charset="-34"/>
                <a:cs typeface="Cordia New" panose="020B0304020202020204" pitchFamily="34" charset="-34"/>
              </a:rPr>
              <a:t>Intends to vote for The NDP (58%), or Liberals (58%)</a:t>
            </a:r>
            <a:r>
              <a:rPr lang="en-US" sz="1600" dirty="0">
                <a:solidFill>
                  <a:schemeClr val="tx1">
                    <a:lumMod val="75000"/>
                    <a:lumOff val="25000"/>
                  </a:schemeClr>
                </a:solidFill>
                <a:latin typeface="Cordia New"/>
                <a:cs typeface="Cordia New"/>
              </a:rPr>
              <a:t> as opposed to </a:t>
            </a:r>
            <a:r>
              <a:rPr lang="en-US" sz="1600">
                <a:solidFill>
                  <a:schemeClr val="tx1">
                    <a:lumMod val="75000"/>
                    <a:lumOff val="25000"/>
                  </a:schemeClr>
                </a:solidFill>
                <a:latin typeface="Cordia New"/>
                <a:cs typeface="Cordia New"/>
              </a:rPr>
              <a:t>Conservative </a:t>
            </a:r>
            <a:r>
              <a:rPr lang="en-US" sz="1600" dirty="0">
                <a:solidFill>
                  <a:schemeClr val="tx1">
                    <a:lumMod val="75000"/>
                    <a:lumOff val="25000"/>
                  </a:schemeClr>
                </a:solidFill>
                <a:latin typeface="Cordia New"/>
                <a:cs typeface="Cordia New"/>
              </a:rPr>
              <a:t>(25%)</a:t>
            </a:r>
            <a:endParaRPr lang="en-US" sz="1600" dirty="0">
              <a:solidFill>
                <a:schemeClr val="tx1">
                  <a:lumMod val="75000"/>
                  <a:lumOff val="25000"/>
                </a:schemeClr>
              </a:solidFill>
              <a:latin typeface="Cordia New" panose="020B0304020202020204" pitchFamily="34" charset="-34"/>
              <a:cs typeface="Cordia New" panose="020B0304020202020204" pitchFamily="34" charset="-34"/>
            </a:endParaRPr>
          </a:p>
          <a:p>
            <a:pPr marL="285750" indent="-285750">
              <a:buFont typeface="Arial" panose="020B0604020202020204" pitchFamily="34" charset="0"/>
              <a:buChar char="•"/>
            </a:pPr>
            <a:r>
              <a:rPr lang="en-US" sz="1600" dirty="0">
                <a:solidFill>
                  <a:schemeClr val="tx1">
                    <a:lumMod val="75000"/>
                    <a:lumOff val="25000"/>
                  </a:schemeClr>
                </a:solidFill>
                <a:latin typeface="Cordia New" panose="020B0304020202020204" pitchFamily="34" charset="-34"/>
                <a:cs typeface="Cordia New" panose="020B0304020202020204" pitchFamily="34" charset="-34"/>
              </a:rPr>
              <a:t>416 residents (51%)</a:t>
            </a:r>
          </a:p>
          <a:p>
            <a:endParaRPr lang="en-US" sz="1600" dirty="0">
              <a:solidFill>
                <a:schemeClr val="tx1">
                  <a:lumMod val="75000"/>
                  <a:lumOff val="25000"/>
                </a:schemeClr>
              </a:solidFill>
              <a:latin typeface="Cordia New" panose="020B0304020202020204" pitchFamily="34" charset="-34"/>
              <a:cs typeface="Cordia New" panose="020B0304020202020204" pitchFamily="34" charset="-34"/>
            </a:endParaRPr>
          </a:p>
        </p:txBody>
      </p:sp>
      <p:graphicFrame>
        <p:nvGraphicFramePr>
          <p:cNvPr id="33" name="Table 32">
            <a:extLst>
              <a:ext uri="{FF2B5EF4-FFF2-40B4-BE49-F238E27FC236}">
                <a16:creationId xmlns:a16="http://schemas.microsoft.com/office/drawing/2014/main" id="{8DE237F3-9C08-4109-AB2C-849A112684DD}"/>
              </a:ext>
            </a:extLst>
          </p:cNvPr>
          <p:cNvGraphicFramePr>
            <a:graphicFrameLocks noGrp="1"/>
          </p:cNvGraphicFramePr>
          <p:nvPr>
            <p:extLst>
              <p:ext uri="{D42A27DB-BD31-4B8C-83A1-F6EECF244321}">
                <p14:modId xmlns:p14="http://schemas.microsoft.com/office/powerpoint/2010/main" val="3690588271"/>
              </p:ext>
            </p:extLst>
          </p:nvPr>
        </p:nvGraphicFramePr>
        <p:xfrm>
          <a:off x="8250865" y="2348496"/>
          <a:ext cx="1062544" cy="3123543"/>
        </p:xfrm>
        <a:graphic>
          <a:graphicData uri="http://schemas.openxmlformats.org/drawingml/2006/table">
            <a:tbl>
              <a:tblPr firstRow="1" bandRow="1">
                <a:tableStyleId>{5C22544A-7EE6-4342-B048-85BDC9FD1C3A}</a:tableStyleId>
              </a:tblPr>
              <a:tblGrid>
                <a:gridCol w="1062544">
                  <a:extLst>
                    <a:ext uri="{9D8B030D-6E8A-4147-A177-3AD203B41FA5}">
                      <a16:colId xmlns:a16="http://schemas.microsoft.com/office/drawing/2014/main" val="65455026"/>
                    </a:ext>
                  </a:extLst>
                </a:gridCol>
              </a:tblGrid>
              <a:tr h="470804">
                <a:tc>
                  <a:txBody>
                    <a:bodyPr/>
                    <a:lstStyle/>
                    <a:p>
                      <a:pPr algn="ctr"/>
                      <a:r>
                        <a:rPr lang="en-US" sz="1600" b="0" i="0">
                          <a:solidFill>
                            <a:schemeClr val="tx1"/>
                          </a:solidFill>
                          <a:latin typeface="Cordia New"/>
                          <a:cs typeface="Cordia New"/>
                        </a:rPr>
                        <a:t>N</a:t>
                      </a:r>
                      <a:r>
                        <a:rPr lang="en-CA" sz="1600" b="0" i="0">
                          <a:solidFill>
                            <a:schemeClr val="tx1"/>
                          </a:solidFill>
                          <a:latin typeface="Cordia New"/>
                          <a:cs typeface="Cordia New"/>
                        </a:rPr>
                        <a:t>et Agree: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7913955"/>
                  </a:ext>
                </a:extLst>
              </a:tr>
              <a:tr h="8080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ordia New"/>
                          <a:ea typeface="+mn-ea"/>
                          <a:cs typeface="Cordia New"/>
                        </a:rPr>
                        <a:t>81</a:t>
                      </a:r>
                      <a:r>
                        <a:rPr kumimoji="0" lang="en-CA" sz="1600" b="0" i="0" u="none" strike="noStrike" kern="1200" cap="none" spc="0" normalizeH="0" baseline="0" noProof="0">
                          <a:ln>
                            <a:noFill/>
                          </a:ln>
                          <a:solidFill>
                            <a:prstClr val="black"/>
                          </a:solidFill>
                          <a:effectLst/>
                          <a:uLnTx/>
                          <a:uFillTx/>
                          <a:latin typeface="Cordia New"/>
                          <a:ea typeface="+mn-ea"/>
                          <a:cs typeface="Cordia New"/>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03130544"/>
                  </a:ext>
                </a:extLst>
              </a:tr>
              <a:tr h="9994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ordia New"/>
                          <a:ea typeface="+mn-ea"/>
                          <a:cs typeface="Cordia New"/>
                        </a:rPr>
                        <a:t>76%</a:t>
                      </a:r>
                      <a:endParaRPr kumimoji="0" lang="en-CA" sz="1600" b="0" i="0" u="none" strike="noStrike" kern="1200" cap="none" spc="0" normalizeH="0" baseline="0" noProof="0">
                        <a:ln>
                          <a:noFill/>
                        </a:ln>
                        <a:solidFill>
                          <a:prstClr val="black"/>
                        </a:solidFill>
                        <a:effectLst/>
                        <a:uLnTx/>
                        <a:uFillTx/>
                        <a:latin typeface="Cordia New"/>
                        <a:ea typeface="+mn-ea"/>
                        <a:cs typeface="Cordia New"/>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6975560"/>
                  </a:ext>
                </a:extLst>
              </a:tr>
              <a:tr h="8452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ordia New"/>
                          <a:ea typeface="+mn-ea"/>
                          <a:cs typeface="Cordia New"/>
                        </a:rPr>
                        <a:t>70%</a:t>
                      </a:r>
                      <a:endParaRPr kumimoji="0" lang="en-CA" sz="1600" b="0" i="0" u="none" strike="noStrike" kern="1200" cap="none" spc="0" normalizeH="0" baseline="0" noProof="0">
                        <a:ln>
                          <a:noFill/>
                        </a:ln>
                        <a:solidFill>
                          <a:prstClr val="black"/>
                        </a:solidFill>
                        <a:effectLst/>
                        <a:uLnTx/>
                        <a:uFillTx/>
                        <a:latin typeface="Cordia New"/>
                        <a:ea typeface="+mn-ea"/>
                        <a:cs typeface="Cordia New"/>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1319392"/>
                  </a:ext>
                </a:extLst>
              </a:tr>
            </a:tbl>
          </a:graphicData>
        </a:graphic>
      </p:graphicFrame>
      <p:sp>
        <p:nvSpPr>
          <p:cNvPr id="35" name="Title 1">
            <a:extLst>
              <a:ext uri="{FF2B5EF4-FFF2-40B4-BE49-F238E27FC236}">
                <a16:creationId xmlns:a16="http://schemas.microsoft.com/office/drawing/2014/main" id="{1A3AF14E-D3B3-4B55-A310-DF9B2F626CDB}"/>
              </a:ext>
            </a:extLst>
          </p:cNvPr>
          <p:cNvSpPr txBox="1">
            <a:spLocks/>
          </p:cNvSpPr>
          <p:nvPr/>
        </p:nvSpPr>
        <p:spPr>
          <a:xfrm>
            <a:off x="555863" y="464374"/>
            <a:ext cx="10988858" cy="5255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dirty="0">
                <a:solidFill>
                  <a:srgbClr val="210544"/>
                </a:solidFill>
                <a:latin typeface="Montserrat Light" pitchFamily="2" charset="77"/>
                <a:ea typeface="Times New Roman" panose="02020603050405020304" pitchFamily="18" charset="0"/>
                <a:cs typeface="Cordia New"/>
              </a:rPr>
              <a:t>Equal Pay Coalition | </a:t>
            </a:r>
            <a:r>
              <a:rPr lang="en-CA" sz="2800" b="1" dirty="0">
                <a:solidFill>
                  <a:srgbClr val="210544"/>
                </a:solidFill>
                <a:latin typeface="Montserrat" pitchFamily="2" charset="77"/>
                <a:ea typeface="Times New Roman" panose="02020603050405020304" pitchFamily="18" charset="0"/>
                <a:cs typeface="Cordia New"/>
              </a:rPr>
              <a:t>Pandemic Recovery Strategies</a:t>
            </a:r>
            <a:endParaRPr lang="en-CA" sz="2800" i="1" cap="all" dirty="0">
              <a:solidFill>
                <a:srgbClr val="210544"/>
              </a:solidFill>
              <a:latin typeface="Montserrat" pitchFamily="2" charset="77"/>
            </a:endParaRPr>
          </a:p>
        </p:txBody>
      </p:sp>
      <p:sp>
        <p:nvSpPr>
          <p:cNvPr id="36" name="TextBox 35">
            <a:extLst>
              <a:ext uri="{FF2B5EF4-FFF2-40B4-BE49-F238E27FC236}">
                <a16:creationId xmlns:a16="http://schemas.microsoft.com/office/drawing/2014/main" id="{2DB958F3-8179-454D-A05B-CE938D53C04F}"/>
              </a:ext>
            </a:extLst>
          </p:cNvPr>
          <p:cNvSpPr txBox="1"/>
          <p:nvPr/>
        </p:nvSpPr>
        <p:spPr>
          <a:xfrm>
            <a:off x="557187" y="6058438"/>
            <a:ext cx="5314878" cy="215444"/>
          </a:xfrm>
          <a:prstGeom prst="rect">
            <a:avLst/>
          </a:prstGeom>
          <a:noFill/>
        </p:spPr>
        <p:txBody>
          <a:bodyPr wrap="square" rtlCol="0">
            <a:spAutoFit/>
          </a:bodyPr>
          <a:lstStyle/>
          <a:p>
            <a:r>
              <a:rPr lang="en-US" sz="800" b="1">
                <a:solidFill>
                  <a:schemeClr val="bg1">
                    <a:lumMod val="75000"/>
                  </a:schemeClr>
                </a:solidFill>
                <a:latin typeface="Montserrat" pitchFamily="2" charset="77"/>
              </a:rPr>
              <a:t>ONTARIO EQUAL PAY COALITION  | OMNI SURVEY 2022 </a:t>
            </a:r>
            <a:endParaRPr lang="en-US" sz="800">
              <a:solidFill>
                <a:schemeClr val="bg1">
                  <a:lumMod val="75000"/>
                </a:schemeClr>
              </a:solidFill>
              <a:latin typeface="Montserrat" pitchFamily="2" charset="77"/>
            </a:endParaRPr>
          </a:p>
        </p:txBody>
      </p:sp>
    </p:spTree>
    <p:extLst>
      <p:ext uri="{BB962C8B-B14F-4D97-AF65-F5344CB8AC3E}">
        <p14:creationId xmlns:p14="http://schemas.microsoft.com/office/powerpoint/2010/main" val="3689533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FB2699-6DD3-DF4E-B13C-54A5A03BC2B2}"/>
              </a:ext>
            </a:extLst>
          </p:cNvPr>
          <p:cNvSpPr txBox="1"/>
          <p:nvPr/>
        </p:nvSpPr>
        <p:spPr>
          <a:xfrm>
            <a:off x="555863" y="994102"/>
            <a:ext cx="10988858" cy="461665"/>
          </a:xfrm>
          <a:prstGeom prst="rect">
            <a:avLst/>
          </a:prstGeom>
          <a:noFill/>
        </p:spPr>
        <p:txBody>
          <a:bodyPr wrap="square" rtlCol="0">
            <a:spAutoFit/>
          </a:bodyPr>
          <a:lstStyle/>
          <a:p>
            <a:pPr algn="just"/>
            <a:r>
              <a:rPr lang="en-CA" sz="1200" dirty="0">
                <a:solidFill>
                  <a:schemeClr val="tx1">
                    <a:lumMod val="75000"/>
                    <a:lumOff val="25000"/>
                  </a:schemeClr>
                </a:solidFill>
                <a:latin typeface="Montserrat" pitchFamily="2" charset="77"/>
                <a:cs typeface="Cordia New" panose="020B0304020202020204" pitchFamily="34" charset="-34"/>
              </a:rPr>
              <a:t>Four in five respondents report it is important for the Ontario government to implement the </a:t>
            </a:r>
            <a:r>
              <a:rPr lang="en-CA" sz="1200" i="1" dirty="0">
                <a:solidFill>
                  <a:schemeClr val="tx1">
                    <a:lumMod val="75000"/>
                    <a:lumOff val="25000"/>
                  </a:schemeClr>
                </a:solidFill>
                <a:latin typeface="Montserrat" pitchFamily="2" charset="77"/>
                <a:cs typeface="Cordia New" panose="020B0304020202020204" pitchFamily="34" charset="-34"/>
              </a:rPr>
              <a:t>Pay Transparency Act </a:t>
            </a:r>
            <a:r>
              <a:rPr lang="en-CA" sz="1200" dirty="0">
                <a:solidFill>
                  <a:schemeClr val="tx1">
                    <a:lumMod val="75000"/>
                    <a:lumOff val="25000"/>
                  </a:schemeClr>
                </a:solidFill>
                <a:latin typeface="Montserrat" pitchFamily="2" charset="77"/>
                <a:cs typeface="Cordia New" panose="020B0304020202020204" pitchFamily="34" charset="-34"/>
              </a:rPr>
              <a:t>to promote women’s economic equality in the province, of which half (50%) say it is “very important”. </a:t>
            </a:r>
          </a:p>
        </p:txBody>
      </p:sp>
      <p:sp>
        <p:nvSpPr>
          <p:cNvPr id="7" name="Slide Number Placeholder 6">
            <a:extLst>
              <a:ext uri="{FF2B5EF4-FFF2-40B4-BE49-F238E27FC236}">
                <a16:creationId xmlns:a16="http://schemas.microsoft.com/office/drawing/2014/main" id="{31F6A227-1DB8-3546-B23E-49598A9C3D76}"/>
              </a:ext>
            </a:extLst>
          </p:cNvPr>
          <p:cNvSpPr>
            <a:spLocks noGrp="1"/>
          </p:cNvSpPr>
          <p:nvPr>
            <p:ph type="sldNum" sz="quarter" idx="12"/>
          </p:nvPr>
        </p:nvSpPr>
        <p:spPr>
          <a:xfrm>
            <a:off x="7417755" y="5991435"/>
            <a:ext cx="2742843" cy="365077"/>
          </a:xfrm>
        </p:spPr>
        <p:txBody>
          <a:bodyPr/>
          <a:lstStyle/>
          <a:p>
            <a:r>
              <a:rPr lang="en-US" dirty="0">
                <a:latin typeface="Montserrat" pitchFamily="2" charset="77"/>
              </a:rPr>
              <a:t>    </a:t>
            </a:r>
            <a:r>
              <a:rPr lang="en-US" sz="1400" dirty="0">
                <a:solidFill>
                  <a:schemeClr val="bg1">
                    <a:lumMod val="85000"/>
                  </a:schemeClr>
                </a:solidFill>
                <a:latin typeface="Montserrat" pitchFamily="2" charset="77"/>
              </a:rPr>
              <a:t>|</a:t>
            </a:r>
            <a:endParaRPr lang="en-US" dirty="0">
              <a:solidFill>
                <a:schemeClr val="bg1">
                  <a:lumMod val="85000"/>
                </a:schemeClr>
              </a:solidFill>
              <a:latin typeface="Montserrat" pitchFamily="2" charset="77"/>
            </a:endParaRPr>
          </a:p>
        </p:txBody>
      </p:sp>
      <p:sp>
        <p:nvSpPr>
          <p:cNvPr id="8" name="TextBox 7">
            <a:extLst>
              <a:ext uri="{FF2B5EF4-FFF2-40B4-BE49-F238E27FC236}">
                <a16:creationId xmlns:a16="http://schemas.microsoft.com/office/drawing/2014/main" id="{84BAC1B9-9A24-144D-A5C5-7F3669A183C5}"/>
              </a:ext>
            </a:extLst>
          </p:cNvPr>
          <p:cNvSpPr txBox="1"/>
          <p:nvPr/>
        </p:nvSpPr>
        <p:spPr>
          <a:xfrm>
            <a:off x="555863" y="6219034"/>
            <a:ext cx="8111552" cy="200055"/>
          </a:xfrm>
          <a:prstGeom prst="rect">
            <a:avLst/>
          </a:prstGeom>
          <a:noFill/>
        </p:spPr>
        <p:txBody>
          <a:bodyPr wrap="square" rtlCol="0" anchor="t">
            <a:spAutoFit/>
          </a:bodyPr>
          <a:lstStyle/>
          <a:p>
            <a:r>
              <a:rPr lang="en-US" sz="700">
                <a:solidFill>
                  <a:schemeClr val="bg1">
                    <a:lumMod val="65000"/>
                  </a:schemeClr>
                </a:solidFill>
                <a:latin typeface="Montserrat"/>
              </a:rPr>
              <a:t>INSIGHTS CREDIT: ENVIRONICS RESEARCH</a:t>
            </a:r>
            <a:endParaRPr lang="en-US" sz="700" cap="all">
              <a:solidFill>
                <a:schemeClr val="bg1">
                  <a:lumMod val="65000"/>
                </a:schemeClr>
              </a:solidFill>
              <a:latin typeface="Montserrat"/>
              <a:cs typeface="Cordia New"/>
            </a:endParaRPr>
          </a:p>
        </p:txBody>
      </p:sp>
      <p:cxnSp>
        <p:nvCxnSpPr>
          <p:cNvPr id="25" name="Straight Connector 24">
            <a:extLst>
              <a:ext uri="{FF2B5EF4-FFF2-40B4-BE49-F238E27FC236}">
                <a16:creationId xmlns:a16="http://schemas.microsoft.com/office/drawing/2014/main" id="{2E29BB9E-5654-0242-BD4B-B1501F5B9AF1}"/>
              </a:ext>
            </a:extLst>
          </p:cNvPr>
          <p:cNvCxnSpPr>
            <a:cxnSpLocks/>
          </p:cNvCxnSpPr>
          <p:nvPr/>
        </p:nvCxnSpPr>
        <p:spPr>
          <a:xfrm>
            <a:off x="644764" y="1713595"/>
            <a:ext cx="10899957" cy="16421"/>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4" name="Picture 33" descr="A picture containing object, clock, drawing&#10;&#10;Description automatically generated">
            <a:extLst>
              <a:ext uri="{FF2B5EF4-FFF2-40B4-BE49-F238E27FC236}">
                <a16:creationId xmlns:a16="http://schemas.microsoft.com/office/drawing/2014/main" id="{58B20861-C1AA-434A-B7E2-95F845678B8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62207" y="6095913"/>
            <a:ext cx="1082514" cy="206193"/>
          </a:xfrm>
          <a:prstGeom prst="rect">
            <a:avLst/>
          </a:prstGeom>
        </p:spPr>
      </p:pic>
      <p:sp>
        <p:nvSpPr>
          <p:cNvPr id="10" name="TextBox 9">
            <a:extLst>
              <a:ext uri="{FF2B5EF4-FFF2-40B4-BE49-F238E27FC236}">
                <a16:creationId xmlns:a16="http://schemas.microsoft.com/office/drawing/2014/main" id="{2B587B65-CEC0-46B4-B9F1-3D1F7D1C0CAB}"/>
              </a:ext>
            </a:extLst>
          </p:cNvPr>
          <p:cNvSpPr txBox="1"/>
          <p:nvPr/>
        </p:nvSpPr>
        <p:spPr>
          <a:xfrm>
            <a:off x="583199" y="1763721"/>
            <a:ext cx="11025603" cy="584775"/>
          </a:xfrm>
          <a:prstGeom prst="rect">
            <a:avLst/>
          </a:prstGeom>
          <a:noFill/>
        </p:spPr>
        <p:txBody>
          <a:bodyPr wrap="square" rtlCol="0">
            <a:spAutoFit/>
          </a:bodyPr>
          <a:lstStyle/>
          <a:p>
            <a:r>
              <a:rPr lang="en-US" sz="1600" i="1">
                <a:solidFill>
                  <a:schemeClr val="tx1">
                    <a:lumMod val="75000"/>
                    <a:lumOff val="25000"/>
                  </a:schemeClr>
                </a:solidFill>
                <a:latin typeface="Cordia New" panose="020B0304020202020204" pitchFamily="34" charset="-34"/>
                <a:cs typeface="Cordia New" panose="020B0304020202020204" pitchFamily="34" charset="-34"/>
              </a:rPr>
              <a:t>Q5. Pay Transparency laws help close the pay gap between women and men… How important, if at all, is it to promoting women's economic equality for the Ontario government to put the Pay Transparency Act into effect? (n=814)</a:t>
            </a:r>
          </a:p>
        </p:txBody>
      </p:sp>
      <p:graphicFrame>
        <p:nvGraphicFramePr>
          <p:cNvPr id="19" name="Chart 18">
            <a:extLst>
              <a:ext uri="{FF2B5EF4-FFF2-40B4-BE49-F238E27FC236}">
                <a16:creationId xmlns:a16="http://schemas.microsoft.com/office/drawing/2014/main" id="{BED6646A-4151-4F71-9CE4-6930FD660557}"/>
              </a:ext>
            </a:extLst>
          </p:cNvPr>
          <p:cNvGraphicFramePr/>
          <p:nvPr>
            <p:extLst>
              <p:ext uri="{D42A27DB-BD31-4B8C-83A1-F6EECF244321}">
                <p14:modId xmlns:p14="http://schemas.microsoft.com/office/powerpoint/2010/main" val="1834682821"/>
              </p:ext>
            </p:extLst>
          </p:nvPr>
        </p:nvGraphicFramePr>
        <p:xfrm>
          <a:off x="708844" y="2329874"/>
          <a:ext cx="8403258" cy="3372531"/>
        </p:xfrm>
        <a:graphic>
          <a:graphicData uri="http://schemas.openxmlformats.org/drawingml/2006/chart">
            <c:chart xmlns:c="http://schemas.openxmlformats.org/drawingml/2006/chart" xmlns:r="http://schemas.openxmlformats.org/officeDocument/2006/relationships" r:id="rId4"/>
          </a:graphicData>
        </a:graphic>
      </p:graphicFrame>
      <p:sp>
        <p:nvSpPr>
          <p:cNvPr id="43" name="Left Brace 42">
            <a:extLst>
              <a:ext uri="{FF2B5EF4-FFF2-40B4-BE49-F238E27FC236}">
                <a16:creationId xmlns:a16="http://schemas.microsoft.com/office/drawing/2014/main" id="{A81D26AA-BAE5-41C6-8C31-FEB631C7569C}"/>
              </a:ext>
            </a:extLst>
          </p:cNvPr>
          <p:cNvSpPr/>
          <p:nvPr/>
        </p:nvSpPr>
        <p:spPr>
          <a:xfrm rot="5400000">
            <a:off x="2855436" y="2059310"/>
            <a:ext cx="376983" cy="2311863"/>
          </a:xfrm>
          <a:prstGeom prst="leftBrac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75000"/>
                  <a:lumOff val="25000"/>
                </a:schemeClr>
              </a:solidFill>
            </a:endParaRPr>
          </a:p>
        </p:txBody>
      </p:sp>
      <p:sp>
        <p:nvSpPr>
          <p:cNvPr id="4" name="TextBox 3">
            <a:extLst>
              <a:ext uri="{FF2B5EF4-FFF2-40B4-BE49-F238E27FC236}">
                <a16:creationId xmlns:a16="http://schemas.microsoft.com/office/drawing/2014/main" id="{B1F923CD-855A-4951-88F7-12B8FA605A1D}"/>
              </a:ext>
            </a:extLst>
          </p:cNvPr>
          <p:cNvSpPr txBox="1"/>
          <p:nvPr/>
        </p:nvSpPr>
        <p:spPr>
          <a:xfrm>
            <a:off x="2056510" y="2462926"/>
            <a:ext cx="1795749" cy="584775"/>
          </a:xfrm>
          <a:prstGeom prst="rect">
            <a:avLst/>
          </a:prstGeom>
          <a:noFill/>
        </p:spPr>
        <p:txBody>
          <a:bodyPr wrap="square" rtlCol="0">
            <a:spAutoFit/>
          </a:bodyPr>
          <a:lstStyle/>
          <a:p>
            <a:pPr algn="ctr"/>
            <a:r>
              <a:rPr lang="en-US" sz="1600">
                <a:solidFill>
                  <a:schemeClr val="tx1">
                    <a:lumMod val="75000"/>
                    <a:lumOff val="25000"/>
                  </a:schemeClr>
                </a:solidFill>
                <a:latin typeface="Cordia New" panose="020B0304020202020204" pitchFamily="34" charset="-34"/>
                <a:cs typeface="Cordia New" panose="020B0304020202020204" pitchFamily="34" charset="-34"/>
              </a:rPr>
              <a:t>Net Important:</a:t>
            </a:r>
          </a:p>
          <a:p>
            <a:pPr algn="ctr"/>
            <a:r>
              <a:rPr lang="en-US" sz="1600">
                <a:solidFill>
                  <a:schemeClr val="tx1">
                    <a:lumMod val="75000"/>
                    <a:lumOff val="25000"/>
                  </a:schemeClr>
                </a:solidFill>
                <a:latin typeface="Cordia New" panose="020B0304020202020204" pitchFamily="34" charset="-34"/>
                <a:cs typeface="Cordia New" panose="020B0304020202020204" pitchFamily="34" charset="-34"/>
              </a:rPr>
              <a:t>81%</a:t>
            </a:r>
          </a:p>
        </p:txBody>
      </p:sp>
      <p:sp>
        <p:nvSpPr>
          <p:cNvPr id="44" name="TextBox 43">
            <a:extLst>
              <a:ext uri="{FF2B5EF4-FFF2-40B4-BE49-F238E27FC236}">
                <a16:creationId xmlns:a16="http://schemas.microsoft.com/office/drawing/2014/main" id="{6EDDF007-0F1C-4110-83BF-82CA725A8BEE}"/>
              </a:ext>
            </a:extLst>
          </p:cNvPr>
          <p:cNvSpPr txBox="1"/>
          <p:nvPr/>
        </p:nvSpPr>
        <p:spPr>
          <a:xfrm>
            <a:off x="9548036" y="2329874"/>
            <a:ext cx="2060765" cy="1815882"/>
          </a:xfrm>
          <a:prstGeom prst="rect">
            <a:avLst/>
          </a:prstGeom>
          <a:noFill/>
        </p:spPr>
        <p:txBody>
          <a:bodyPr wrap="square" rtlCol="0">
            <a:spAutoFit/>
          </a:bodyPr>
          <a:lstStyle/>
          <a:p>
            <a:r>
              <a:rPr lang="en-US" sz="1600" b="1" dirty="0">
                <a:solidFill>
                  <a:schemeClr val="tx1">
                    <a:lumMod val="75000"/>
                    <a:lumOff val="25000"/>
                  </a:schemeClr>
                </a:solidFill>
                <a:latin typeface="Cordia New" panose="020B0304020202020204" pitchFamily="34" charset="-34"/>
                <a:cs typeface="Cordia New" panose="020B0304020202020204" pitchFamily="34" charset="-34"/>
              </a:rPr>
              <a:t>Most likely to say “very important”…</a:t>
            </a:r>
          </a:p>
          <a:p>
            <a:pPr marL="285750" indent="-285750">
              <a:buFont typeface="Arial" panose="020B0604020202020204" pitchFamily="34" charset="0"/>
              <a:buChar char="•"/>
            </a:pPr>
            <a:r>
              <a:rPr lang="en-US" sz="1600" dirty="0">
                <a:solidFill>
                  <a:schemeClr val="tx1">
                    <a:lumMod val="75000"/>
                    <a:lumOff val="25000"/>
                  </a:schemeClr>
                </a:solidFill>
                <a:latin typeface="Cordia New" panose="020B0304020202020204" pitchFamily="34" charset="-34"/>
                <a:cs typeface="Cordia New" panose="020B0304020202020204" pitchFamily="34" charset="-34"/>
              </a:rPr>
              <a:t>Intends to vote for The NDP (78%), or Liberals (65%) compared to </a:t>
            </a:r>
            <a:r>
              <a:rPr lang="en-US" sz="1600">
                <a:solidFill>
                  <a:schemeClr val="tx1">
                    <a:lumMod val="75000"/>
                    <a:lumOff val="25000"/>
                  </a:schemeClr>
                </a:solidFill>
                <a:latin typeface="Cordia New"/>
                <a:cs typeface="Cordia New"/>
              </a:rPr>
              <a:t>Conservative</a:t>
            </a:r>
            <a:r>
              <a:rPr lang="en-US" sz="1600" dirty="0">
                <a:solidFill>
                  <a:schemeClr val="tx1">
                    <a:lumMod val="75000"/>
                    <a:lumOff val="25000"/>
                  </a:schemeClr>
                </a:solidFill>
                <a:latin typeface="Cordia New" panose="020B0304020202020204" pitchFamily="34" charset="-34"/>
                <a:cs typeface="Cordia New" panose="020B0304020202020204" pitchFamily="34" charset="-34"/>
              </a:rPr>
              <a:t> (33%)</a:t>
            </a:r>
          </a:p>
          <a:p>
            <a:pPr marL="285750" indent="-285750">
              <a:buFont typeface="Arial" panose="020B0604020202020204" pitchFamily="34" charset="0"/>
              <a:buChar char="•"/>
            </a:pPr>
            <a:r>
              <a:rPr lang="en-US" sz="1600" dirty="0">
                <a:solidFill>
                  <a:schemeClr val="tx1">
                    <a:lumMod val="75000"/>
                    <a:lumOff val="25000"/>
                  </a:schemeClr>
                </a:solidFill>
                <a:latin typeface="Cordia New" panose="020B0304020202020204" pitchFamily="34" charset="-34"/>
                <a:cs typeface="Cordia New" panose="020B0304020202020204" pitchFamily="34" charset="-34"/>
              </a:rPr>
              <a:t>Women (58%)</a:t>
            </a:r>
          </a:p>
        </p:txBody>
      </p:sp>
      <p:sp>
        <p:nvSpPr>
          <p:cNvPr id="46" name="Title 1">
            <a:extLst>
              <a:ext uri="{FF2B5EF4-FFF2-40B4-BE49-F238E27FC236}">
                <a16:creationId xmlns:a16="http://schemas.microsoft.com/office/drawing/2014/main" id="{2479ADA6-BB21-40C4-AD90-D071E69D6025}"/>
              </a:ext>
            </a:extLst>
          </p:cNvPr>
          <p:cNvSpPr txBox="1">
            <a:spLocks/>
          </p:cNvSpPr>
          <p:nvPr/>
        </p:nvSpPr>
        <p:spPr>
          <a:xfrm>
            <a:off x="555863" y="464374"/>
            <a:ext cx="10988858" cy="5255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dirty="0">
                <a:solidFill>
                  <a:srgbClr val="210544"/>
                </a:solidFill>
                <a:latin typeface="Montserrat Light" pitchFamily="2" charset="77"/>
                <a:ea typeface="Times New Roman" panose="02020603050405020304" pitchFamily="18" charset="0"/>
                <a:cs typeface="Cordia New"/>
              </a:rPr>
              <a:t>Equal Pay Coalition | </a:t>
            </a:r>
            <a:r>
              <a:rPr lang="en-CA" sz="2800" b="1" dirty="0">
                <a:solidFill>
                  <a:srgbClr val="210544"/>
                </a:solidFill>
                <a:latin typeface="Montserrat" pitchFamily="2" charset="77"/>
                <a:ea typeface="Times New Roman" panose="02020603050405020304" pitchFamily="18" charset="0"/>
                <a:cs typeface="Cordia New"/>
              </a:rPr>
              <a:t>Implementing </a:t>
            </a:r>
            <a:r>
              <a:rPr lang="en-CA" sz="2800" b="1" i="1" dirty="0">
                <a:solidFill>
                  <a:srgbClr val="210544"/>
                </a:solidFill>
                <a:latin typeface="Montserrat" pitchFamily="2" charset="77"/>
                <a:ea typeface="Times New Roman" panose="02020603050405020304" pitchFamily="18" charset="0"/>
                <a:cs typeface="Cordia New"/>
              </a:rPr>
              <a:t>Pay Transparency Act</a:t>
            </a:r>
            <a:endParaRPr lang="en-CA" sz="2800" cap="all" dirty="0">
              <a:solidFill>
                <a:srgbClr val="210544"/>
              </a:solidFill>
              <a:latin typeface="Montserrat" pitchFamily="2" charset="77"/>
            </a:endParaRPr>
          </a:p>
        </p:txBody>
      </p:sp>
      <p:sp>
        <p:nvSpPr>
          <p:cNvPr id="47" name="TextBox 46">
            <a:extLst>
              <a:ext uri="{FF2B5EF4-FFF2-40B4-BE49-F238E27FC236}">
                <a16:creationId xmlns:a16="http://schemas.microsoft.com/office/drawing/2014/main" id="{76817DFD-5DB9-4BD5-9C60-755B619F7D72}"/>
              </a:ext>
            </a:extLst>
          </p:cNvPr>
          <p:cNvSpPr txBox="1"/>
          <p:nvPr/>
        </p:nvSpPr>
        <p:spPr>
          <a:xfrm>
            <a:off x="557187" y="6058438"/>
            <a:ext cx="5314878" cy="215444"/>
          </a:xfrm>
          <a:prstGeom prst="rect">
            <a:avLst/>
          </a:prstGeom>
          <a:noFill/>
        </p:spPr>
        <p:txBody>
          <a:bodyPr wrap="square" rtlCol="0">
            <a:spAutoFit/>
          </a:bodyPr>
          <a:lstStyle/>
          <a:p>
            <a:r>
              <a:rPr lang="en-US" sz="800" b="1">
                <a:solidFill>
                  <a:schemeClr val="bg1">
                    <a:lumMod val="75000"/>
                  </a:schemeClr>
                </a:solidFill>
                <a:latin typeface="Montserrat" pitchFamily="2" charset="77"/>
              </a:rPr>
              <a:t>ONTARIO EQUAL PAY COALITION  | OMNI SURVEY 2022 </a:t>
            </a:r>
            <a:endParaRPr lang="en-US" sz="800">
              <a:solidFill>
                <a:schemeClr val="bg1">
                  <a:lumMod val="75000"/>
                </a:schemeClr>
              </a:solidFill>
              <a:latin typeface="Montserrat" pitchFamily="2" charset="77"/>
            </a:endParaRPr>
          </a:p>
        </p:txBody>
      </p:sp>
    </p:spTree>
    <p:extLst>
      <p:ext uri="{BB962C8B-B14F-4D97-AF65-F5344CB8AC3E}">
        <p14:creationId xmlns:p14="http://schemas.microsoft.com/office/powerpoint/2010/main" val="40474603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08f2891a-1356-4a89-84a2-18d759574360" xsi:nil="true"/>
    <SharedWithUsers xmlns="022dd88d-215d-4aa3-b4bb-fde9f8d70396">
      <UserInfo>
        <DisplayName>Jodi Shanoff</DisplayName>
        <AccountId>29</AccountId>
        <AccountType/>
      </UserInfo>
      <UserInfo>
        <DisplayName>Reanne Cayenne</DisplayName>
        <AccountId>3166</AccountId>
        <AccountType/>
      </UserInfo>
      <UserInfo>
        <DisplayName>Victoria Sicilia</DisplayName>
        <AccountId>398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1AF14139CC8A46B417B393C7A5B007" ma:contentTypeVersion="14" ma:contentTypeDescription="Create a new document." ma:contentTypeScope="" ma:versionID="d532c5538afa7c01d8e009d88feeac9d">
  <xsd:schema xmlns:xsd="http://www.w3.org/2001/XMLSchema" xmlns:xs="http://www.w3.org/2001/XMLSchema" xmlns:p="http://schemas.microsoft.com/office/2006/metadata/properties" xmlns:ns2="08f2891a-1356-4a89-84a2-18d759574360" xmlns:ns3="022dd88d-215d-4aa3-b4bb-fde9f8d70396" targetNamespace="http://schemas.microsoft.com/office/2006/metadata/properties" ma:root="true" ma:fieldsID="53b45c08692acd81e392c3a4a4c51501" ns2:_="" ns3:_="">
    <xsd:import namespace="08f2891a-1356-4a89-84a2-18d759574360"/>
    <xsd:import namespace="022dd88d-215d-4aa3-b4bb-fde9f8d7039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_Flow_SignoffStatu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f2891a-1356-4a89-84a2-18d7595743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22dd88d-215d-4aa3-b4bb-fde9f8d7039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D48654-1202-44AD-8FE4-0885894F3EC7}">
  <ds:schemaRefs>
    <ds:schemaRef ds:uri="http://schemas.microsoft.com/sharepoint/v3/contenttype/forms"/>
  </ds:schemaRefs>
</ds:datastoreItem>
</file>

<file path=customXml/itemProps2.xml><?xml version="1.0" encoding="utf-8"?>
<ds:datastoreItem xmlns:ds="http://schemas.openxmlformats.org/officeDocument/2006/customXml" ds:itemID="{AD0A08A1-C81F-4A19-9585-99E01A67AA35}">
  <ds:schemaRefs>
    <ds:schemaRef ds:uri="022dd88d-215d-4aa3-b4bb-fde9f8d70396"/>
    <ds:schemaRef ds:uri="08f2891a-1356-4a89-84a2-18d7595743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6921BBA-3122-456E-B941-9E271C05EC92}">
  <ds:schemaRefs>
    <ds:schemaRef ds:uri="022dd88d-215d-4aa3-b4bb-fde9f8d70396"/>
    <ds:schemaRef ds:uri="08f2891a-1356-4a89-84a2-18d7595743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268</TotalTime>
  <Words>1193</Words>
  <Application>Microsoft Office PowerPoint</Application>
  <PresentationFormat>Widescreen</PresentationFormat>
  <Paragraphs>146</Paragraphs>
  <Slides>13</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Cordia New</vt:lpstr>
      <vt:lpstr>Montserrat</vt:lpstr>
      <vt:lpstr>Montserrat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Fay</dc:creator>
  <cp:lastModifiedBy>Janet Borowy</cp:lastModifiedBy>
  <cp:revision>7</cp:revision>
  <dcterms:created xsi:type="dcterms:W3CDTF">2022-02-16T14:18:38Z</dcterms:created>
  <dcterms:modified xsi:type="dcterms:W3CDTF">2022-04-06T23:57:58Z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0x010100061AF14139CC8A46B417B393C7A5B007</vt:lpwstr>
  </property>
</Properties>
</file>